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71221" r:id="rId2"/>
    <p:sldId id="214747122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1CE3-C10A-42E0-9681-6E62F749853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74CFD-8751-4785-9CC8-2A22C66D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D32B-E391-F335-95B6-89E898BB0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A22E-102B-2AE4-15EF-C734BF07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D23F1-BDE8-66DB-1190-8B1BE041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E623-0D97-14F6-5022-A24B8914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3537-5CC4-EA7A-0FF8-84E0C4C1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62DA-66AF-1B15-54F3-E418BB9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5C9C4-671D-7B20-C5E6-E3542B1FD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C741F-B993-583F-C59E-A2A47C11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80C1-09F2-66D7-739F-4AA45782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3F8E6-4E03-8B6F-21D9-B620D4B8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4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D274-6929-B659-5917-33FB06FAF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E43AA-C281-B2E9-4FCE-F2D696267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7E22-1A12-3F81-B98A-DA6F36DC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CF08-5526-5848-009C-047AAE3C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C0113-363F-0CC4-D8AD-26ABF675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D87F-FD6D-00C8-AD05-0F74A4CF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AC9-9F6D-B0AD-EF78-B788FEDA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4F234-AA13-46F1-0744-32CA4C07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D292-785E-B7FA-C119-C07CF1CA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C100-8837-F163-2B9A-1199E106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8FBF-1288-1A12-07FB-1B256DDC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01E70-0F14-62B0-29F8-FF082A3CB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DAC34-D247-602D-1CA2-83CFE0A2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6A98C-011B-B434-4D38-5CCE091F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4E0CF-B76B-C614-162D-39F9CD3E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37E5-1451-4223-31BF-E87C31F6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484A-E8F2-62EE-A66F-9B51DC727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40025-5835-C7B4-9527-19E416C0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E64AF-3C60-26C6-5F1D-E3FF4BA1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86DE-7FF7-C426-1CF5-4ABEA6DB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158CD-C5BF-450D-9DE7-7AA29D42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C7FB-AEB1-8D38-12ED-EE0286BE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CE18B-7D59-1195-C7F4-64E3EFE0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9FD3A-8C3A-C2DE-AC09-343E89CB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D811D-C4C8-3EF8-3BAC-09B3F1B4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C7037-D3A1-B31D-81B6-2D3B08E5B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9781F-1594-777D-19E8-FCF32FEB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AEA6E-D7F5-7E87-5850-CD0E15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B458A-0CF5-6F47-E681-FD7C969E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EE3A-05AA-F553-C0F5-C4D2C341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9A518-10EA-F6DD-113E-FAB34F81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89696-2138-2A82-6CEC-2523C559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86AF-83D4-0108-54F4-E915259E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35B11-E3B8-7B36-6271-3C8D15D1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8151F-DF71-8185-84E4-400959E7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4934-38CC-A62D-D9FF-A1044591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C02-3D4B-F27C-CB08-748A59D0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DB9D5-2D07-3CAA-C5E2-667790F1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10B61-0470-72D5-309B-21C087BC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4F8C-8C14-0664-7152-C196BCC5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3CD2E-C60A-D8EE-5C65-80E5539E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3E29F-E74B-C23B-81D9-3179ED70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BEA7-4DAB-2D96-1FAA-A7EC4534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8D310-7DCE-28D0-4777-8A2E0304D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4CE13-2D0F-E218-3B18-E53BC15C7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8EBC-CF5E-3E37-D62C-FFF427A0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2CE36-4A7C-7C9A-139A-0F46736B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964AC-11D8-EF56-2D19-D9482192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FC1F6-39AC-E109-0F20-B45FF4BD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B670-F572-7BAA-F235-203B77A0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3180-D5F2-F420-DD4F-2DE74F101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B7CC-3BFF-4E32-8870-848DB309BF5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C50A0-BAC2-DB6A-6A33-7062B6C5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5B819-A58D-F65F-53B7-8A12C59FE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71EE-ED20-4B4F-BCBE-27E766D8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0A9C5CB-400A-FDE5-5CC5-0E8C64181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4138"/>
          <a:stretch/>
        </p:blipFill>
        <p:spPr bwMode="auto">
          <a:xfrm>
            <a:off x="-6736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C1D7F7-E05F-8A30-9C8C-590BEEEEC5FA}"/>
              </a:ext>
            </a:extLst>
          </p:cNvPr>
          <p:cNvSpPr/>
          <p:nvPr/>
        </p:nvSpPr>
        <p:spPr>
          <a:xfrm rot="16200000" flipV="1">
            <a:off x="5804541" y="449372"/>
            <a:ext cx="6856718" cy="5918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20306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B9157-C64C-B2C9-26B1-6DF7A31CE00C}"/>
              </a:ext>
            </a:extLst>
          </p:cNvPr>
          <p:cNvSpPr txBox="1"/>
          <p:nvPr/>
        </p:nvSpPr>
        <p:spPr>
          <a:xfrm>
            <a:off x="4951382" y="4435356"/>
            <a:ext cx="7124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Equity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Innovation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Engagement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CBD951-961B-56EF-392D-698461A24529}"/>
              </a:ext>
            </a:extLst>
          </p:cNvPr>
          <p:cNvSpPr txBox="1">
            <a:spLocks/>
          </p:cNvSpPr>
          <p:nvPr/>
        </p:nvSpPr>
        <p:spPr>
          <a:xfrm>
            <a:off x="4631699" y="2914997"/>
            <a:ext cx="7440386" cy="494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Health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A4493D2-140A-5F12-5DC5-C81FD7B6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66" y="5374956"/>
            <a:ext cx="1117646" cy="116554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9EEFB3B-7BA8-5711-4859-6A44D43B7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2" y="437239"/>
            <a:ext cx="4843416" cy="59437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742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trees in the distance&#10;&#10;Description automatically generated">
            <a:extLst>
              <a:ext uri="{FF2B5EF4-FFF2-40B4-BE49-F238E27FC236}">
                <a16:creationId xmlns:a16="http://schemas.microsoft.com/office/drawing/2014/main" id="{2AEDE229-520F-DA0C-2BA6-2ADD472E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643108-F19F-A9FA-465E-27AF8BCAEBA1}"/>
              </a:ext>
            </a:extLst>
          </p:cNvPr>
          <p:cNvSpPr/>
          <p:nvPr/>
        </p:nvSpPr>
        <p:spPr>
          <a:xfrm>
            <a:off x="-7936" y="-5277"/>
            <a:ext cx="12195363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CB3B1-13ED-BBA0-160E-55EA3069657C}"/>
              </a:ext>
            </a:extLst>
          </p:cNvPr>
          <p:cNvSpPr txBox="1"/>
          <p:nvPr/>
        </p:nvSpPr>
        <p:spPr>
          <a:xfrm>
            <a:off x="-148640" y="228748"/>
            <a:ext cx="121874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en-US" sz="3600" b="1" dirty="0">
                <a:solidFill>
                  <a:schemeClr val="bg1"/>
                </a:solidFill>
                <a:latin typeface="Dante" panose="02020502050200020203" pitchFamily="18" charset="0"/>
                <a:cs typeface="Dreaming Outloud Script Pro" panose="020F0502020204030204" pitchFamily="66" charset="0"/>
              </a:rPr>
              <a:t>Enduring Commitment to Honoring Our </a:t>
            </a:r>
          </a:p>
          <a:p>
            <a:pPr lvl="1" algn="ctr">
              <a:defRPr/>
            </a:pPr>
            <a:r>
              <a:rPr lang="en-US" sz="3600" b="1" dirty="0">
                <a:solidFill>
                  <a:schemeClr val="bg1"/>
                </a:solidFill>
                <a:latin typeface="Dante" panose="02020502050200020203" pitchFamily="18" charset="0"/>
                <a:cs typeface="Dreaming Outloud Script Pro" panose="020F0502020204030204" pitchFamily="66" charset="0"/>
              </a:rPr>
              <a:t>Government to Government Relationship with Tribes</a:t>
            </a:r>
          </a:p>
          <a:p>
            <a:pPr lvl="1" algn="ctr">
              <a:defRPr/>
            </a:pPr>
            <a:endParaRPr lang="en-US" sz="3600" b="1" dirty="0">
              <a:solidFill>
                <a:schemeClr val="bg1"/>
              </a:solidFill>
              <a:latin typeface="Dante" panose="02020502050200020203" pitchFamily="18" charset="0"/>
              <a:cs typeface="Dreaming Outloud Script Pro" panose="020F0502020204030204" pitchFamily="66" charset="0"/>
            </a:endParaRPr>
          </a:p>
          <a:p>
            <a:pPr marL="800100" marR="0" lvl="1" indent="-342900" defTabSz="914400" rtl="0" eaLnBrk="1" fontAlgn="auto" latinLnBrk="0" hangingPunct="1"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solidFill>
                  <a:srgbClr val="FFC000"/>
                </a:solidFill>
                <a:effectLst/>
                <a:uLnTx/>
                <a:uFillTx/>
                <a:latin typeface="Dante" panose="02020502050200020203" pitchFamily="18" charset="0"/>
                <a:ea typeface="+mn-ea"/>
                <a:cs typeface="+mn-cs"/>
              </a:rPr>
              <a:t>Looking Back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Commemorate One Year Anniversary of </a:t>
            </a: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</a:rPr>
              <a:t>Native and Strong Lifeline 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~ 1</a:t>
            </a:r>
            <a:r>
              <a:rPr lang="en-US" sz="2000" b="1" baseline="30000" dirty="0">
                <a:solidFill>
                  <a:schemeClr val="bg1"/>
                </a:solidFill>
                <a:latin typeface="Dante" panose="02020502050200020203" pitchFamily="18" charset="0"/>
              </a:rPr>
              <a:t>st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 in nation. 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Creation of new internal </a:t>
            </a: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</a:rPr>
              <a:t>Office of Tribal Public Health and Relations 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(OTPHR).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Engagement on </a:t>
            </a: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</a:rPr>
              <a:t>key areas 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</a:rPr>
              <a:t>such as behavioral health/opioids, emergency preparedness, data sovereignty, environmental health, and foundational public health services funding. </a:t>
            </a:r>
          </a:p>
          <a:p>
            <a:pPr lvl="2">
              <a:defRPr/>
            </a:pPr>
            <a:endParaRPr lang="en-US" sz="2000" b="1" dirty="0">
              <a:solidFill>
                <a:schemeClr val="bg1"/>
              </a:solidFill>
              <a:latin typeface="Dante" panose="02020502050200020203" pitchFamily="18" charset="0"/>
            </a:endParaRPr>
          </a:p>
          <a:p>
            <a:pPr marL="800100" marR="0" lvl="1" indent="-342900" defTabSz="914400" rtl="0" eaLnBrk="1" fontAlgn="auto" latinLnBrk="0" hangingPunct="1"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</a:rPr>
              <a:t>Looking Ahead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effectLst/>
                <a:latin typeface="Dante" panose="02020502050200020203" pitchFamily="18" charset="0"/>
                <a:ea typeface="Calibri" panose="020F0502020204030204" pitchFamily="34" charset="0"/>
              </a:rPr>
              <a:t>Continue focus on above areas, especially </a:t>
            </a:r>
            <a:r>
              <a:rPr lang="en-US" sz="2000" b="1" dirty="0">
                <a:solidFill>
                  <a:srgbClr val="FFC000"/>
                </a:solidFill>
                <a:effectLst/>
                <a:latin typeface="Dante" panose="02020502050200020203" pitchFamily="18" charset="0"/>
                <a:ea typeface="Calibri" panose="020F0502020204030204" pitchFamily="34" charset="0"/>
              </a:rPr>
              <a:t>data sovereignty and fentanyl </a:t>
            </a: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  <a:ea typeface="Calibri" panose="020F0502020204030204" pitchFamily="34" charset="0"/>
              </a:rPr>
              <a:t>&amp; opioid crisis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  <a:ea typeface="Calibri" panose="020F0502020204030204" pitchFamily="34" charset="0"/>
              </a:rPr>
              <a:t>. 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kumimoji="0" 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Dante" panose="02020502050200020203" pitchFamily="18" charset="0"/>
                <a:ea typeface="Calibri" panose="020F0502020204030204" pitchFamily="34" charset="0"/>
              </a:rPr>
              <a:t>Implementation of public facing </a:t>
            </a:r>
            <a:r>
              <a:rPr kumimoji="0" lang="en-US" sz="2000" b="1" i="0" u="none" strike="noStrike" kern="1200" cap="none" spc="0" normalizeH="0" baseline="0" noProof="0" dirty="0">
                <a:solidFill>
                  <a:srgbClr val="FFC000"/>
                </a:solidFill>
                <a:effectLst/>
                <a:uLnTx/>
                <a:uFillTx/>
                <a:latin typeface="Dante" panose="02020502050200020203" pitchFamily="18" charset="0"/>
                <a:ea typeface="Calibri" panose="020F0502020204030204" pitchFamily="34" charset="0"/>
              </a:rPr>
              <a:t>education campaign on health &amp; wellness</a:t>
            </a:r>
            <a:r>
              <a:rPr kumimoji="0" 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Dante" panose="02020502050200020203" pitchFamily="18" charset="0"/>
                <a:ea typeface="Calibri" panose="020F0502020204030204" pitchFamily="34" charset="0"/>
              </a:rPr>
              <a:t>, with key focus on holistic health (physical, nutritional, behavioral, and spiritual health). </a:t>
            </a:r>
          </a:p>
          <a:p>
            <a:pPr marL="1257300" lvl="2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  <a:ea typeface="Calibri" panose="020F0502020204030204" pitchFamily="34" charset="0"/>
              </a:rPr>
              <a:t>Investment of resources to </a:t>
            </a:r>
            <a:r>
              <a:rPr lang="en-US" sz="2000" b="1" dirty="0">
                <a:solidFill>
                  <a:srgbClr val="FFC000"/>
                </a:solidFill>
                <a:latin typeface="Dante" panose="02020502050200020203" pitchFamily="18" charset="0"/>
                <a:ea typeface="Calibri" panose="020F0502020204030204" pitchFamily="34" charset="0"/>
              </a:rPr>
              <a:t>improve communication and coordination</a:t>
            </a:r>
            <a:r>
              <a:rPr lang="en-US" sz="2000" b="1" dirty="0">
                <a:solidFill>
                  <a:schemeClr val="bg1"/>
                </a:solidFill>
                <a:latin typeface="Dante" panose="02020502050200020203" pitchFamily="18" charset="0"/>
                <a:ea typeface="Calibri" panose="020F0502020204030204" pitchFamily="34" charset="0"/>
              </a:rPr>
              <a:t> of our agency ~ through OTPHR ~ with tribal leaders and their teams. </a:t>
            </a:r>
            <a:endParaRPr kumimoji="0" lang="en-US" sz="2000" b="1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Dante" panose="02020502050200020203" pitchFamily="18" charset="0"/>
              <a:ea typeface="Calibri" panose="020F0502020204030204" pitchFamily="34" charset="0"/>
            </a:endParaRPr>
          </a:p>
          <a:p>
            <a:pPr lvl="2">
              <a:spcAft>
                <a:spcPts val="12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nte" panose="020205020502000202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7362B9-A415-CF9D-46CC-6E6F7C73C14E}"/>
              </a:ext>
            </a:extLst>
          </p:cNvPr>
          <p:cNvGrpSpPr/>
          <p:nvPr/>
        </p:nvGrpSpPr>
        <p:grpSpPr>
          <a:xfrm>
            <a:off x="0" y="6091955"/>
            <a:ext cx="12188952" cy="766395"/>
            <a:chOff x="0" y="6129704"/>
            <a:chExt cx="12192000" cy="766395"/>
          </a:xfrm>
          <a:solidFill>
            <a:srgbClr val="081B19"/>
          </a:solidFill>
        </p:grpSpPr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13C774AE-2587-2BAD-C1CD-4C638EEAEC7F}"/>
                </a:ext>
              </a:extLst>
            </p:cNvPr>
            <p:cNvSpPr txBox="1"/>
            <p:nvPr/>
          </p:nvSpPr>
          <p:spPr>
            <a:xfrm>
              <a:off x="11483340" y="6412483"/>
              <a:ext cx="66675" cy="147320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5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Trebuchet MS"/>
                  <a:ea typeface="+mn-ea"/>
                  <a:cs typeface="Trebuchet MS"/>
                </a:rPr>
                <a:t>1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829F02EE-47EE-3A98-F3C0-BCB4D0C7C84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4001" y="6230208"/>
              <a:ext cx="2621279" cy="655320"/>
            </a:xfrm>
            <a:prstGeom prst="rect">
              <a:avLst/>
            </a:prstGeom>
            <a:grpFill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F1A2BE-EF42-63D3-F014-75667D8B0026}"/>
                </a:ext>
              </a:extLst>
            </p:cNvPr>
            <p:cNvSpPr/>
            <p:nvPr/>
          </p:nvSpPr>
          <p:spPr>
            <a:xfrm>
              <a:off x="0" y="6129704"/>
              <a:ext cx="12192000" cy="76639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Social Media: @WaDeptHealth @WaHealthSec&#10;&#10;&#10;Description automatically generated">
              <a:extLst>
                <a:ext uri="{FF2B5EF4-FFF2-40B4-BE49-F238E27FC236}">
                  <a16:creationId xmlns:a16="http://schemas.microsoft.com/office/drawing/2014/main" id="{CE51DFD6-07B5-639B-5F32-FAA6C8AF0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9598" y="6372923"/>
              <a:ext cx="1240277" cy="310255"/>
            </a:xfrm>
            <a:prstGeom prst="rect">
              <a:avLst/>
            </a:prstGeom>
            <a:grp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2E8A3B-F2A0-278F-E0DD-B2F1B634C45B}"/>
                </a:ext>
              </a:extLst>
            </p:cNvPr>
            <p:cNvSpPr txBox="1"/>
            <p:nvPr/>
          </p:nvSpPr>
          <p:spPr>
            <a:xfrm>
              <a:off x="10916999" y="6237555"/>
              <a:ext cx="124456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1C9B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@WaDeptHealth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1C9B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@WaHealthSec</a:t>
              </a:r>
            </a:p>
            <a:p>
              <a:pPr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1C9B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@Ushahmd</a:t>
              </a:r>
            </a:p>
          </p:txBody>
        </p:sp>
        <p:pic>
          <p:nvPicPr>
            <p:cNvPr id="17" name="Picture 16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9CA3184A-1976-6CF8-5141-87D3886E9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" y="6230208"/>
              <a:ext cx="1976826" cy="54888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62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Dante</vt:lpstr>
      <vt:lpstr>Franklin Gothic Book</vt:lpstr>
      <vt:lpstr>Georgia</vt:lpstr>
      <vt:lpstr>Trebuchet MS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Castaneda, Tony (DOH)</dc:creator>
  <cp:lastModifiedBy>Hurtado, Mystique (GOIA)</cp:lastModifiedBy>
  <cp:revision>5</cp:revision>
  <dcterms:created xsi:type="dcterms:W3CDTF">2023-10-25T21:53:06Z</dcterms:created>
  <dcterms:modified xsi:type="dcterms:W3CDTF">2023-10-27T00:28:16Z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2023-10-25T22:18:05Z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12bbbf7f-ac78-4bbf-8ccc-417df9139ee6</vt:lpwstr>
  </property>
  <property fmtid="{D5CDD505-2E9C-101B-9397-08002B2CF9AE}" pid="8" name="MSIP_Label_1520fa42-cf58-4c22-8b93-58cf1d3bd1cb_ContentBits">
    <vt:lpwstr>0</vt:lpwstr>
  </property>
</Properties>
</file>