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1"/>
  </p:notesMasterIdLst>
  <p:sldIdLst>
    <p:sldId id="1864" r:id="rId5"/>
    <p:sldId id="1846" r:id="rId6"/>
    <p:sldId id="1845" r:id="rId7"/>
    <p:sldId id="1849" r:id="rId8"/>
    <p:sldId id="1865" r:id="rId9"/>
    <p:sldId id="1858" r:id="rId10"/>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0" userDrawn="1">
          <p15:clr>
            <a:srgbClr val="A4A3A4"/>
          </p15:clr>
        </p15:guide>
        <p15:guide id="3" pos="5400" userDrawn="1">
          <p15:clr>
            <a:srgbClr val="A4A3A4"/>
          </p15:clr>
        </p15:guide>
        <p15:guide id="4" pos="32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ECE0D4"/>
    <a:srgbClr val="D1B497"/>
    <a:srgbClr val="E3D1BF"/>
    <a:srgbClr val="AA673C"/>
    <a:srgbClr val="6A6967"/>
    <a:srgbClr val="C19C84"/>
    <a:srgbClr val="F8EBE0"/>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81" autoAdjust="0"/>
    <p:restoredTop sz="94749" autoAdjust="0"/>
  </p:normalViewPr>
  <p:slideViewPr>
    <p:cSldViewPr snapToGrid="0">
      <p:cViewPr varScale="1">
        <p:scale>
          <a:sx n="81" d="100"/>
          <a:sy n="81" d="100"/>
        </p:scale>
        <p:origin x="1627" y="62"/>
      </p:cViewPr>
      <p:guideLst>
        <p:guide orient="horz" pos="2160"/>
        <p:guide pos="360"/>
        <p:guide pos="5400"/>
        <p:guide pos="3276"/>
      </p:guideLst>
    </p:cSldViewPr>
  </p:slideViewPr>
  <p:outlineViewPr>
    <p:cViewPr>
      <p:scale>
        <a:sx n="33" d="100"/>
        <a:sy n="33" d="100"/>
      </p:scale>
      <p:origin x="0" y="-17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Segoe UI" panose="020B0502040204020203" pitchFamily="34"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egoe UI" panose="020B0502040204020203" pitchFamily="34" charset="0"/>
              </a:defRPr>
            </a:lvl1pPr>
          </a:lstStyle>
          <a:p>
            <a:fld id="{6DEB7EE2-04A2-4FB2-9625-C9C73AC4D32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latin typeface="Segoe UI" panose="020B0502040204020203" pitchFamily="34" charset="0"/>
              </a:rPr>
              <a:pPr eaLnBrk="1" hangingPunct="1"/>
              <a:t>1</a:t>
            </a:fld>
            <a:endParaRPr lang="en-US" altLang="en-US" dirty="0">
              <a:latin typeface="Segoe UI" panose="020B0502040204020203" pitchFamily="34" charset="0"/>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xfrm>
            <a:off x="1143000" y="685800"/>
            <a:ext cx="4572000" cy="3429000"/>
          </a:xfrm>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IPEDS data at WSU for 2023 Fall enrollment states 125 UGRD and 30 GR/PROF. Native American programs had to comb through the data to reveal the true AI/AN statistics.</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160749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43731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10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2488495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pic>
        <p:nvPicPr>
          <p:cNvPr id="2" name="Picture 1" descr="Chart, background pattern&#10;&#10;Description automatically generated">
            <a:extLst>
              <a:ext uri="{FF2B5EF4-FFF2-40B4-BE49-F238E27FC236}">
                <a16:creationId xmlns:a16="http://schemas.microsoft.com/office/drawing/2014/main" id="{F3386FAC-ADFA-41EF-9C49-66952E35CA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37149" cy="6858000"/>
          </a:xfrm>
          <a:prstGeom prst="rect">
            <a:avLst/>
          </a:prstGeom>
        </p:spPr>
      </p:pic>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3459481" y="3554918"/>
            <a:ext cx="4829184" cy="763083"/>
          </a:xfrm>
        </p:spPr>
        <p:txBody>
          <a:bodyPr>
            <a:noAutofit/>
          </a:bodyPr>
          <a:lstStyle>
            <a:lvl1pPr marL="0" indent="0">
              <a:buNone/>
              <a:defRPr sz="3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3459480" y="2311400"/>
            <a:ext cx="3867150" cy="1117600"/>
          </a:xfrm>
        </p:spPr>
        <p:txBody>
          <a:bodyPr anchor="ctr">
            <a:normAutofit fontScale="90000"/>
          </a:bodyPr>
          <a:lstStyle>
            <a:lvl1pPr>
              <a:defRPr>
                <a:latin typeface="+mj-lt"/>
              </a:defRPr>
            </a:lvl1pPr>
          </a:lstStyle>
          <a:p>
            <a:pPr algn="l" eaLnBrk="1" hangingPunct="1"/>
            <a:r>
              <a:rPr lang="en-US" altLang="en-US" sz="4950" b="1">
                <a:latin typeface="+mn-lt"/>
              </a:rPr>
              <a:t>Click to edit Master title style</a:t>
            </a:r>
            <a:endParaRPr lang="en-US" altLang="en-US" sz="4950" b="1" dirty="0">
              <a:latin typeface="+mn-lt"/>
            </a:endParaRP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10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10/30/2023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13784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E9914566-E790-44E9-BF0F-0D38A423F9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9144000" cy="710520"/>
          </a:xfrm>
          <a:prstGeom prst="rect">
            <a:avLst/>
          </a:prstGeom>
        </p:spPr>
      </p:pic>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571500" y="1905000"/>
            <a:ext cx="4000500" cy="3276600"/>
          </a:xfrm>
        </p:spPr>
        <p:txBody>
          <a:bodyPr/>
          <a:lstStyle>
            <a:lvl1pPr>
              <a:buNone/>
              <a:defRPr sz="1500" b="1"/>
            </a:lvl1pPr>
            <a:lvl2pPr marL="0">
              <a:defRPr sz="135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5143500" y="715963"/>
            <a:ext cx="3429000" cy="5113336"/>
          </a:xfrm>
        </p:spPr>
        <p:txBody>
          <a:bodyPr/>
          <a:lstStyle>
            <a:lvl1pP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891853E6-9C06-4DC2-B8A4-681C3D34BE75}"/>
              </a:ext>
            </a:extLst>
          </p:cNvPr>
          <p:cNvSpPr>
            <a:spLocks noGrp="1"/>
          </p:cNvSpPr>
          <p:nvPr>
            <p:ph type="title" hasCustomPrompt="1"/>
          </p:nvPr>
        </p:nvSpPr>
        <p:spPr>
          <a:xfrm>
            <a:off x="571500" y="715961"/>
            <a:ext cx="4000500" cy="1189038"/>
          </a:xfrm>
        </p:spPr>
        <p:txBody>
          <a:bodyPr vert="horz" lIns="91440" tIns="45720" rIns="91440" bIns="45720" rtlCol="0" anchor="t">
            <a:normAutofit/>
          </a:bodyPr>
          <a:lstStyle>
            <a:lvl1pPr>
              <a:defRPr lang="en-US" sz="3000" b="1">
                <a:ea typeface="+mn-ea"/>
                <a:cs typeface="+mn-cs"/>
              </a:defRPr>
            </a:lvl1pPr>
          </a:lstStyle>
          <a:p>
            <a:pPr marL="0" lvl="0" indent="0">
              <a:spcBef>
                <a:spcPts val="750"/>
              </a:spcBef>
              <a:buFont typeface="Arial" panose="020B0604020202020204" pitchFamily="34" charset="0"/>
            </a:pPr>
            <a:r>
              <a:rPr lang="en-US" dirty="0"/>
              <a:t>Click to edit Master text styles</a:t>
            </a:r>
          </a:p>
        </p:txBody>
      </p:sp>
    </p:spTree>
    <p:extLst>
      <p:ext uri="{BB962C8B-B14F-4D97-AF65-F5344CB8AC3E}">
        <p14:creationId xmlns:p14="http://schemas.microsoft.com/office/powerpoint/2010/main" val="3104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0AFCE-F48A-4C35-9245-AFC319274E50}"/>
              </a:ext>
            </a:extLst>
          </p:cNvPr>
          <p:cNvSpPr>
            <a:spLocks noGrp="1"/>
          </p:cNvSpPr>
          <p:nvPr>
            <p:ph type="title" hasCustomPrompt="1"/>
          </p:nvPr>
        </p:nvSpPr>
        <p:spPr>
          <a:xfrm>
            <a:off x="571500" y="715961"/>
            <a:ext cx="4000500" cy="1189038"/>
          </a:xfrm>
        </p:spPr>
        <p:txBody>
          <a:bodyPr vert="horz" lIns="91440" tIns="45720" rIns="91440" bIns="45720" rtlCol="0" anchor="t">
            <a:normAutofit/>
          </a:bodyPr>
          <a:lstStyle>
            <a:lvl1pPr>
              <a:defRPr lang="en-US" sz="3000" b="1">
                <a:ea typeface="+mn-ea"/>
                <a:cs typeface="+mn-cs"/>
              </a:defRPr>
            </a:lvl1pPr>
          </a:lstStyle>
          <a:p>
            <a:pPr marL="0" lvl="0" indent="0">
              <a:spcBef>
                <a:spcPts val="750"/>
              </a:spcBef>
              <a:buFont typeface="Arial" panose="020B0604020202020204" pitchFamily="34" charset="0"/>
            </a:pPr>
            <a:r>
              <a:rPr lang="en-US" dirty="0"/>
              <a:t>Click to edit Master text styles</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571500" y="1905000"/>
            <a:ext cx="4000500" cy="3276600"/>
          </a:xfrm>
        </p:spPr>
        <p:txBody>
          <a:bodyPr/>
          <a:lstStyle>
            <a:lvl1pPr>
              <a:buNone/>
              <a:defRPr sz="1500" b="1"/>
            </a:lvl1pPr>
            <a:lvl2pPr marL="0" indent="-212598">
              <a:defRPr lang="en-US" sz="1350" kern="1200" dirty="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9" name="Picture Placeholder 13" descr="Picture placeholder">
            <a:extLst>
              <a:ext uri="{FF2B5EF4-FFF2-40B4-BE49-F238E27FC236}">
                <a16:creationId xmlns:a16="http://schemas.microsoft.com/office/drawing/2014/main" id="{827A95C0-AE8D-46E1-9EF9-64504CBEF99E}"/>
              </a:ext>
            </a:extLst>
          </p:cNvPr>
          <p:cNvSpPr>
            <a:spLocks noGrp="1"/>
          </p:cNvSpPr>
          <p:nvPr>
            <p:ph type="pic" sz="quarter" idx="14"/>
          </p:nvPr>
        </p:nvSpPr>
        <p:spPr>
          <a:xfrm>
            <a:off x="5143500" y="715963"/>
            <a:ext cx="3429000" cy="2362200"/>
          </a:xfrm>
          <a:solidFill>
            <a:schemeClr val="accent2">
              <a:lumMod val="75000"/>
            </a:schemeClr>
          </a:solidFill>
        </p:spPr>
        <p:txBody>
          <a:bodyPr>
            <a:normAutofit/>
          </a:bodyPr>
          <a:lstStyle>
            <a:lvl1pPr>
              <a:buNone/>
              <a:defRPr sz="1350"/>
            </a:lvl1pPr>
          </a:lstStyle>
          <a:p>
            <a:r>
              <a:rPr lang="en-US"/>
              <a:t>Click icon to add picture</a:t>
            </a:r>
            <a:endParaRPr lang="en-US" dirty="0"/>
          </a:p>
        </p:txBody>
      </p:sp>
      <p:sp>
        <p:nvSpPr>
          <p:cNvPr id="8" name="Picture Placeholder 13" descr="Picture placeholder">
            <a:extLst>
              <a:ext uri="{FF2B5EF4-FFF2-40B4-BE49-F238E27FC236}">
                <a16:creationId xmlns:a16="http://schemas.microsoft.com/office/drawing/2014/main" id="{89E410BA-B0FE-4F0E-8BE5-D33CC016635B}"/>
              </a:ext>
            </a:extLst>
          </p:cNvPr>
          <p:cNvSpPr>
            <a:spLocks noGrp="1"/>
          </p:cNvSpPr>
          <p:nvPr>
            <p:ph type="pic" sz="quarter" idx="13"/>
          </p:nvPr>
        </p:nvSpPr>
        <p:spPr>
          <a:xfrm>
            <a:off x="5143500" y="3444081"/>
            <a:ext cx="3429000" cy="2362200"/>
          </a:xfrm>
          <a:solidFill>
            <a:schemeClr val="accent2">
              <a:lumMod val="75000"/>
            </a:schemeClr>
          </a:solidFill>
        </p:spPr>
        <p:txBody>
          <a:bodyPr>
            <a:normAutofit/>
          </a:bodyPr>
          <a:lstStyle>
            <a:lvl1pPr>
              <a:buNone/>
              <a:defRPr sz="1350"/>
            </a:lvl1pPr>
          </a:lstStyle>
          <a:p>
            <a:r>
              <a:rPr lang="en-US"/>
              <a:t>Click icon to add picture</a:t>
            </a:r>
            <a:endParaRPr lang="en-US" dirty="0"/>
          </a:p>
        </p:txBody>
      </p:sp>
      <p:pic>
        <p:nvPicPr>
          <p:cNvPr id="3" name="Picture 2" descr="Chart, background pattern&#10;&#10;Description automatically generated">
            <a:extLst>
              <a:ext uri="{FF2B5EF4-FFF2-40B4-BE49-F238E27FC236}">
                <a16:creationId xmlns:a16="http://schemas.microsoft.com/office/drawing/2014/main" id="{B4F28166-FA93-42F3-90D5-A5BBE10D86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9144000" cy="710520"/>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A82FA-1F05-4BAB-8768-A4575B1AEA6A}"/>
              </a:ext>
            </a:extLst>
          </p:cNvPr>
          <p:cNvSpPr>
            <a:spLocks noGrp="1"/>
          </p:cNvSpPr>
          <p:nvPr>
            <p:ph type="title" hasCustomPrompt="1"/>
          </p:nvPr>
        </p:nvSpPr>
        <p:spPr>
          <a:xfrm>
            <a:off x="571500" y="715961"/>
            <a:ext cx="4857750" cy="1189038"/>
          </a:xfrm>
        </p:spPr>
        <p:txBody>
          <a:bodyPr vert="horz" lIns="91440" tIns="45720" rIns="91440" bIns="45720" rtlCol="0" anchor="t">
            <a:normAutofit/>
          </a:bodyPr>
          <a:lstStyle>
            <a:lvl1pPr>
              <a:defRPr lang="en-US" sz="3000" b="1">
                <a:solidFill>
                  <a:schemeClr val="accent2"/>
                </a:solidFill>
                <a:ea typeface="+mn-ea"/>
                <a:cs typeface="+mn-cs"/>
              </a:defRPr>
            </a:lvl1pPr>
          </a:lstStyle>
          <a:p>
            <a:pPr marL="0" lvl="0" indent="0">
              <a:spcBef>
                <a:spcPts val="750"/>
              </a:spcBef>
              <a:buFont typeface="Arial" panose="020B0604020202020204" pitchFamily="34" charset="0"/>
            </a:pPr>
            <a:r>
              <a:rPr lang="en-US" dirty="0"/>
              <a:t>Click to edit Master text styles</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71500" y="1905000"/>
            <a:ext cx="4857750" cy="3276600"/>
          </a:xfrm>
        </p:spPr>
        <p:txBody>
          <a:bodyPr/>
          <a:lstStyle>
            <a:lvl1pPr>
              <a:buNone/>
              <a:defRPr sz="1500" b="1">
                <a:solidFill>
                  <a:schemeClr val="accent6">
                    <a:lumMod val="50000"/>
                  </a:schemeClr>
                </a:solidFill>
              </a:defRPr>
            </a:lvl1pPr>
            <a:lvl2pPr marL="0" indent="-212598">
              <a:defRPr lang="en-US" sz="1350" kern="1200" dirty="0">
                <a:solidFill>
                  <a:schemeClr val="tx1"/>
                </a:solidFill>
                <a:latin typeface="+mn-lt"/>
                <a:ea typeface="+mn-ea"/>
                <a:cs typeface="+mn-cs"/>
              </a:defRPr>
            </a:lvl2pPr>
          </a:lstStyle>
          <a:p>
            <a:pPr lvl="0"/>
            <a:r>
              <a:rPr lang="en-US"/>
              <a:t>Click to edit Master text styles</a:t>
            </a:r>
          </a:p>
          <a:p>
            <a:pPr lvl="1"/>
            <a:r>
              <a:rPr lang="en-US"/>
              <a:t>Second level</a:t>
            </a:r>
          </a:p>
        </p:txBody>
      </p:sp>
      <p:pic>
        <p:nvPicPr>
          <p:cNvPr id="2" name="Picture 1" descr="Chart, background pattern&#10;&#10;Description automatically generated">
            <a:extLst>
              <a:ext uri="{FF2B5EF4-FFF2-40B4-BE49-F238E27FC236}">
                <a16:creationId xmlns:a16="http://schemas.microsoft.com/office/drawing/2014/main" id="{570FCE13-E0EE-4C5A-BDB0-04E8FE4D21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791200" y="-8164"/>
            <a:ext cx="3352800" cy="6877050"/>
          </a:xfrm>
          <a:prstGeom prst="rect">
            <a:avLst/>
          </a:prstGeom>
        </p:spPr>
      </p:pic>
    </p:spTree>
    <p:extLst>
      <p:ext uri="{BB962C8B-B14F-4D97-AF65-F5344CB8AC3E}">
        <p14:creationId xmlns:p14="http://schemas.microsoft.com/office/powerpoint/2010/main" val="172072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595"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D02F07F5-7B28-4FAB-AE64-9567EE73DE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545" y="-14514"/>
            <a:ext cx="3352800" cy="6877050"/>
          </a:xfrm>
          <a:prstGeom prst="rect">
            <a:avLst/>
          </a:prstGeom>
        </p:spPr>
      </p:pic>
      <p:sp>
        <p:nvSpPr>
          <p:cNvPr id="2" name="Title 1">
            <a:extLst>
              <a:ext uri="{FF2B5EF4-FFF2-40B4-BE49-F238E27FC236}">
                <a16:creationId xmlns:a16="http://schemas.microsoft.com/office/drawing/2014/main" id="{13E3504F-F7AC-4961-8027-04414EA28A76}"/>
              </a:ext>
            </a:extLst>
          </p:cNvPr>
          <p:cNvSpPr>
            <a:spLocks noGrp="1"/>
          </p:cNvSpPr>
          <p:nvPr>
            <p:ph type="title"/>
          </p:nvPr>
        </p:nvSpPr>
        <p:spPr>
          <a:xfrm>
            <a:off x="3899807" y="715962"/>
            <a:ext cx="4857750" cy="1189037"/>
          </a:xfrm>
        </p:spPr>
        <p:txBody>
          <a:bodyPr vert="horz" lIns="91440" tIns="45720" rIns="91440" bIns="45720" rtlCol="0" anchor="t">
            <a:normAutofit/>
          </a:bodyPr>
          <a:lstStyle>
            <a:lvl1pPr>
              <a:defRPr lang="en-US" sz="3000" b="1" i="0" cap="none" spc="-38" baseline="0">
                <a:ln w="3175">
                  <a:noFill/>
                </a:ln>
                <a:solidFill>
                  <a:schemeClr val="accent2"/>
                </a:solidFill>
                <a:effectLst/>
                <a:ea typeface="+mn-ea"/>
                <a:cs typeface="Segoe UI" pitchFamily="34" charset="0"/>
              </a:defRPr>
            </a:lvl1pPr>
          </a:lstStyle>
          <a:p>
            <a:pPr marL="0" lvl="0" indent="0">
              <a:spcBef>
                <a:spcPts val="750"/>
              </a:spcBef>
              <a:buFont typeface="Arial" panose="020B0604020202020204" pitchFamily="34" charset="0"/>
            </a:pPr>
            <a:r>
              <a:rPr lang="en-US"/>
              <a:t>Click to edit Master title style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3899807" y="1905000"/>
            <a:ext cx="4857750" cy="3276600"/>
          </a:xfrm>
        </p:spPr>
        <p:txBody>
          <a:bodyPr/>
          <a:lstStyle>
            <a:lvl1pPr>
              <a:buNone/>
              <a:defRPr sz="1500" b="1">
                <a:solidFill>
                  <a:schemeClr val="accent6">
                    <a:lumMod val="50000"/>
                  </a:schemeClr>
                </a:solidFill>
              </a:defRPr>
            </a:lvl1pPr>
            <a:lvl2pPr marL="212598" indent="-212598">
              <a:spcBef>
                <a:spcPts val="1425"/>
              </a:spcBef>
              <a:defRPr lang="en-US" sz="1350" kern="1200" dirty="0">
                <a:solidFill>
                  <a:schemeClr val="bg1"/>
                </a:solidFill>
                <a:latin typeface="+mn-lt"/>
                <a:ea typeface="+mn-ea"/>
                <a:cs typeface="+mn-cs"/>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10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028401E1-3B09-44F5-B61D-E811BC24E22A}"/>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143976" y="2149355"/>
            <a:ext cx="6856048" cy="461665"/>
          </a:xfrm>
          <a:noFill/>
        </p:spPr>
        <p:txBody>
          <a:bodyPr wrap="square" lIns="0" tIns="0" rIns="0" bIns="0" anchor="b" anchorCtr="0">
            <a:spAutoFit/>
          </a:bodyPr>
          <a:lstStyle>
            <a:lvl1pPr algn="ctr" defTabSz="699557" rtl="0" eaLnBrk="1" latinLnBrk="0" hangingPunct="1">
              <a:lnSpc>
                <a:spcPct val="100000"/>
              </a:lnSpc>
              <a:spcBef>
                <a:spcPct val="0"/>
              </a:spcBef>
              <a:buNone/>
              <a:defRPr lang="en-US" sz="3000" b="1" i="0" kern="1200" cap="none" spc="-38"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1647231" y="3260706"/>
            <a:ext cx="5849540"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35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595" userDrawn="1">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143976" y="2149355"/>
            <a:ext cx="6856048" cy="461665"/>
          </a:xfrm>
          <a:noFill/>
        </p:spPr>
        <p:txBody>
          <a:bodyPr wrap="square" lIns="0" tIns="0" rIns="0" bIns="0" anchor="b" anchorCtr="0">
            <a:spAutoFit/>
          </a:bodyPr>
          <a:lstStyle>
            <a:lvl1pPr algn="ctr" defTabSz="699557" rtl="0" eaLnBrk="1" latinLnBrk="0" hangingPunct="1">
              <a:lnSpc>
                <a:spcPct val="100000"/>
              </a:lnSpc>
              <a:spcBef>
                <a:spcPct val="0"/>
              </a:spcBef>
              <a:buNone/>
              <a:defRPr lang="en-US" sz="3000" b="1" i="0" kern="1200" cap="none" spc="-38"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1647231" y="3260706"/>
            <a:ext cx="5849540"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350" kern="1200" dirty="0">
                <a:solidFill>
                  <a:schemeClr val="accent6">
                    <a:lumMod val="50000"/>
                  </a:schemeClr>
                </a:solidFill>
                <a:latin typeface="+mn-lt"/>
                <a:ea typeface="+mn-ea"/>
                <a:cs typeface="+mn-cs"/>
              </a:defRPr>
            </a:lvl1pPr>
          </a:lstStyle>
          <a:p>
            <a:pPr lvl="0"/>
            <a:r>
              <a:rPr lang="en-US"/>
              <a:t>Insert content here</a:t>
            </a:r>
          </a:p>
        </p:txBody>
      </p:sp>
      <p:pic>
        <p:nvPicPr>
          <p:cNvPr id="2" name="Picture 1" descr="Chart, background pattern&#10;&#10;Description automatically generated">
            <a:extLst>
              <a:ext uri="{FF2B5EF4-FFF2-40B4-BE49-F238E27FC236}">
                <a16:creationId xmlns:a16="http://schemas.microsoft.com/office/drawing/2014/main" id="{F2674189-311A-4AD6-ACED-1AF3864279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9144000" cy="71052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571500" y="716577"/>
            <a:ext cx="8001000" cy="615553"/>
          </a:xfrm>
          <a:noFill/>
        </p:spPr>
        <p:txBody>
          <a:bodyPr wrap="square" lIns="0" tIns="0" rIns="0" bIns="0" anchor="b" anchorCtr="0">
            <a:noAutofit/>
          </a:bodyPr>
          <a:lstStyle>
            <a:lvl1pPr algn="l" defTabSz="699557" rtl="0" eaLnBrk="1" latinLnBrk="0" hangingPunct="1">
              <a:lnSpc>
                <a:spcPct val="100000"/>
              </a:lnSpc>
              <a:spcBef>
                <a:spcPct val="0"/>
              </a:spcBef>
              <a:buNone/>
              <a:defRPr lang="en-US" sz="3000" b="1" i="0" kern="1200" cap="none" spc="-38"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571500" y="1790699"/>
            <a:ext cx="8001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350" kern="1200" dirty="0">
                <a:solidFill>
                  <a:schemeClr val="accent6">
                    <a:lumMod val="50000"/>
                  </a:schemeClr>
                </a:solidFill>
                <a:latin typeface="+mn-lt"/>
                <a:ea typeface="+mn-ea"/>
                <a:cs typeface="+mn-cs"/>
              </a:defRPr>
            </a:lvl1pPr>
          </a:lstStyle>
          <a:p>
            <a:pPr lvl="0"/>
            <a:r>
              <a:rPr lang="en-US" dirty="0"/>
              <a:t>Insert content here</a:t>
            </a:r>
          </a:p>
        </p:txBody>
      </p:sp>
      <p:pic>
        <p:nvPicPr>
          <p:cNvPr id="2" name="Picture 1" descr="Chart, background pattern&#10;&#10;Description automatically generated">
            <a:extLst>
              <a:ext uri="{FF2B5EF4-FFF2-40B4-BE49-F238E27FC236}">
                <a16:creationId xmlns:a16="http://schemas.microsoft.com/office/drawing/2014/main" id="{75AA916B-1CCB-46CB-9D3B-BAF329AD0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9144000" cy="71052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571500" y="870465"/>
            <a:ext cx="8001000" cy="461665"/>
          </a:xfrm>
          <a:noFill/>
        </p:spPr>
        <p:txBody>
          <a:bodyPr wrap="square" lIns="0" tIns="0" rIns="0" bIns="0" anchor="b" anchorCtr="0">
            <a:spAutoFit/>
          </a:bodyPr>
          <a:lstStyle>
            <a:lvl1pPr algn="l" defTabSz="699557" rtl="0" eaLnBrk="1" latinLnBrk="0" hangingPunct="1">
              <a:lnSpc>
                <a:spcPct val="100000"/>
              </a:lnSpc>
              <a:spcBef>
                <a:spcPct val="0"/>
              </a:spcBef>
              <a:buNone/>
              <a:defRPr lang="en-US" sz="3000" b="1" i="0" kern="1200" cap="none" spc="-38"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571500" y="1783952"/>
            <a:ext cx="8001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350" kern="1200" dirty="0">
                <a:solidFill>
                  <a:schemeClr val="accent6">
                    <a:lumMod val="50000"/>
                  </a:schemeClr>
                </a:solidFill>
                <a:latin typeface="+mn-lt"/>
                <a:ea typeface="+mn-ea"/>
                <a:cs typeface="+mn-cs"/>
              </a:defRPr>
            </a:lvl1pPr>
          </a:lstStyle>
          <a:p>
            <a:pPr lvl="0"/>
            <a:r>
              <a:rPr lang="en-US"/>
              <a:t>Insert content here</a:t>
            </a:r>
          </a:p>
        </p:txBody>
      </p:sp>
      <p:sp>
        <p:nvSpPr>
          <p:cNvPr id="16" name="Picture Placeholder 15" descr="Picture placeholder">
            <a:extLst>
              <a:ext uri="{FF2B5EF4-FFF2-40B4-BE49-F238E27FC236}">
                <a16:creationId xmlns:a16="http://schemas.microsoft.com/office/drawing/2014/main" id="{FE42B32E-80DC-4AC0-B306-CE8E5CCD934F}"/>
              </a:ext>
            </a:extLst>
          </p:cNvPr>
          <p:cNvSpPr>
            <a:spLocks noGrp="1"/>
          </p:cNvSpPr>
          <p:nvPr>
            <p:ph type="pic" sz="quarter" idx="14"/>
          </p:nvPr>
        </p:nvSpPr>
        <p:spPr>
          <a:xfrm>
            <a:off x="1518047" y="3232150"/>
            <a:ext cx="981075" cy="1309688"/>
          </a:xfrm>
          <a:solidFill>
            <a:schemeClr val="accent1">
              <a:lumMod val="90000"/>
            </a:schemeClr>
          </a:solidFill>
        </p:spPr>
        <p:txBody>
          <a:bodyPr>
            <a:normAutofit/>
          </a:bodyPr>
          <a:lstStyle>
            <a:lvl1pPr>
              <a:buNone/>
              <a:defRPr sz="900"/>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C31B5EA-A920-4B2A-8F05-3C688980E26F}"/>
              </a:ext>
            </a:extLst>
          </p:cNvPr>
          <p:cNvSpPr>
            <a:spLocks noGrp="1"/>
          </p:cNvSpPr>
          <p:nvPr>
            <p:ph type="body" sz="quarter" idx="17"/>
          </p:nvPr>
        </p:nvSpPr>
        <p:spPr>
          <a:xfrm>
            <a:off x="917972" y="4943476"/>
            <a:ext cx="2181225" cy="968375"/>
          </a:xfrm>
        </p:spPr>
        <p:txBody>
          <a:bodyPr>
            <a:noAutofit/>
          </a:bodyPr>
          <a:lstStyle>
            <a:lvl1pPr algn="ctr">
              <a:defRPr sz="1050">
                <a:solidFill>
                  <a:schemeClr val="accent6">
                    <a:lumMod val="50000"/>
                  </a:schemeClr>
                </a:solidFill>
              </a:defRPr>
            </a:lvl1pPr>
            <a:lvl2pPr>
              <a:defRPr sz="1050">
                <a:solidFill>
                  <a:schemeClr val="accent6">
                    <a:lumMod val="50000"/>
                  </a:schemeClr>
                </a:solidFill>
              </a:defRPr>
            </a:lvl2pPr>
            <a:lvl3pPr>
              <a:defRPr sz="1050">
                <a:solidFill>
                  <a:schemeClr val="accent6">
                    <a:lumMod val="50000"/>
                  </a:schemeClr>
                </a:solidFill>
              </a:defRPr>
            </a:lvl3pPr>
            <a:lvl4pPr>
              <a:defRPr sz="1050">
                <a:solidFill>
                  <a:schemeClr val="accent6">
                    <a:lumMod val="50000"/>
                  </a:schemeClr>
                </a:solidFill>
              </a:defRPr>
            </a:lvl4pPr>
            <a:lvl5pPr>
              <a:defRPr sz="1050">
                <a:solidFill>
                  <a:schemeClr val="accent6">
                    <a:lumMod val="50000"/>
                  </a:schemeClr>
                </a:solidFill>
              </a:defRPr>
            </a:lvl5pPr>
          </a:lstStyle>
          <a:p>
            <a:pPr lvl="0"/>
            <a:r>
              <a:rPr lang="en-US"/>
              <a:t>Click to edit Master text styles</a:t>
            </a:r>
          </a:p>
        </p:txBody>
      </p:sp>
      <p:sp>
        <p:nvSpPr>
          <p:cNvPr id="20" name="Picture Placeholder 15" descr="Picture placeholder">
            <a:extLst>
              <a:ext uri="{FF2B5EF4-FFF2-40B4-BE49-F238E27FC236}">
                <a16:creationId xmlns:a16="http://schemas.microsoft.com/office/drawing/2014/main" id="{A4E97807-A99D-4012-BE47-7B3C54B502FA}"/>
              </a:ext>
            </a:extLst>
          </p:cNvPr>
          <p:cNvSpPr>
            <a:spLocks noGrp="1"/>
          </p:cNvSpPr>
          <p:nvPr>
            <p:ph type="pic" sz="quarter" idx="15"/>
          </p:nvPr>
        </p:nvSpPr>
        <p:spPr>
          <a:xfrm>
            <a:off x="4081733" y="3248540"/>
            <a:ext cx="981075" cy="1309688"/>
          </a:xfrm>
          <a:solidFill>
            <a:schemeClr val="accent1">
              <a:lumMod val="90000"/>
            </a:schemeClr>
          </a:solidFill>
        </p:spPr>
        <p:txBody>
          <a:bodyPr>
            <a:normAutofit/>
          </a:bodyPr>
          <a:lstStyle>
            <a:lvl1pPr>
              <a:buNone/>
              <a:defRPr sz="900"/>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C073AF55-A66A-4112-A82D-E09A3D14EDBE}"/>
              </a:ext>
            </a:extLst>
          </p:cNvPr>
          <p:cNvSpPr>
            <a:spLocks noGrp="1"/>
          </p:cNvSpPr>
          <p:nvPr>
            <p:ph type="body" sz="quarter" idx="18"/>
          </p:nvPr>
        </p:nvSpPr>
        <p:spPr>
          <a:xfrm>
            <a:off x="3481388" y="4943476"/>
            <a:ext cx="2181225" cy="968375"/>
          </a:xfrm>
        </p:spPr>
        <p:txBody>
          <a:bodyPr>
            <a:noAutofit/>
          </a:bodyPr>
          <a:lstStyle>
            <a:lvl1pPr algn="ctr">
              <a:defRPr sz="1050">
                <a:solidFill>
                  <a:schemeClr val="accent6">
                    <a:lumMod val="50000"/>
                  </a:schemeClr>
                </a:solidFill>
              </a:defRPr>
            </a:lvl1pPr>
            <a:lvl2pPr>
              <a:defRPr sz="1050">
                <a:solidFill>
                  <a:schemeClr val="accent6">
                    <a:lumMod val="50000"/>
                  </a:schemeClr>
                </a:solidFill>
              </a:defRPr>
            </a:lvl2pPr>
            <a:lvl3pPr>
              <a:defRPr sz="1050">
                <a:solidFill>
                  <a:schemeClr val="accent6">
                    <a:lumMod val="50000"/>
                  </a:schemeClr>
                </a:solidFill>
              </a:defRPr>
            </a:lvl3pPr>
            <a:lvl4pPr>
              <a:defRPr sz="1050">
                <a:solidFill>
                  <a:schemeClr val="accent6">
                    <a:lumMod val="50000"/>
                  </a:schemeClr>
                </a:solidFill>
              </a:defRPr>
            </a:lvl4pPr>
            <a:lvl5pPr>
              <a:defRPr sz="1050">
                <a:solidFill>
                  <a:schemeClr val="accent6">
                    <a:lumMod val="50000"/>
                  </a:schemeClr>
                </a:solidFill>
              </a:defRPr>
            </a:lvl5pPr>
          </a:lstStyle>
          <a:p>
            <a:pPr lvl="0"/>
            <a:r>
              <a:rPr lang="en-US"/>
              <a:t>Click to edit Master text styles</a:t>
            </a:r>
          </a:p>
        </p:txBody>
      </p:sp>
      <p:sp>
        <p:nvSpPr>
          <p:cNvPr id="21" name="Picture Placeholder 15" descr="Picture placeholder">
            <a:extLst>
              <a:ext uri="{FF2B5EF4-FFF2-40B4-BE49-F238E27FC236}">
                <a16:creationId xmlns:a16="http://schemas.microsoft.com/office/drawing/2014/main" id="{31025974-D850-4FC0-B6B0-BBF7DFCE1ECE}"/>
              </a:ext>
            </a:extLst>
          </p:cNvPr>
          <p:cNvSpPr>
            <a:spLocks noGrp="1"/>
          </p:cNvSpPr>
          <p:nvPr>
            <p:ph type="pic" sz="quarter" idx="16"/>
          </p:nvPr>
        </p:nvSpPr>
        <p:spPr>
          <a:xfrm>
            <a:off x="6644306" y="3232150"/>
            <a:ext cx="981075" cy="1309688"/>
          </a:xfrm>
          <a:solidFill>
            <a:schemeClr val="accent1">
              <a:lumMod val="90000"/>
            </a:schemeClr>
          </a:solidFill>
        </p:spPr>
        <p:txBody>
          <a:bodyPr>
            <a:normAutofit/>
          </a:bodyPr>
          <a:lstStyle>
            <a:lvl1pPr>
              <a:buNone/>
              <a:defRPr sz="900"/>
            </a:lvl1pPr>
          </a:lstStyle>
          <a:p>
            <a:r>
              <a:rPr lang="en-US"/>
              <a:t>Click icon to add picture</a:t>
            </a:r>
            <a:endParaRPr lang="en-US" dirty="0"/>
          </a:p>
        </p:txBody>
      </p:sp>
      <p:sp>
        <p:nvSpPr>
          <p:cNvPr id="24" name="Text Placeholder 21">
            <a:extLst>
              <a:ext uri="{FF2B5EF4-FFF2-40B4-BE49-F238E27FC236}">
                <a16:creationId xmlns:a16="http://schemas.microsoft.com/office/drawing/2014/main" id="{CBC8787E-EB24-4D42-8555-6C6C11DD51B3}"/>
              </a:ext>
            </a:extLst>
          </p:cNvPr>
          <p:cNvSpPr>
            <a:spLocks noGrp="1"/>
          </p:cNvSpPr>
          <p:nvPr>
            <p:ph type="body" sz="quarter" idx="19"/>
          </p:nvPr>
        </p:nvSpPr>
        <p:spPr>
          <a:xfrm>
            <a:off x="6044803" y="4943476"/>
            <a:ext cx="2181225" cy="968375"/>
          </a:xfrm>
        </p:spPr>
        <p:txBody>
          <a:bodyPr>
            <a:noAutofit/>
          </a:bodyPr>
          <a:lstStyle>
            <a:lvl1pPr algn="ctr">
              <a:defRPr sz="1050">
                <a:solidFill>
                  <a:schemeClr val="accent6">
                    <a:lumMod val="50000"/>
                  </a:schemeClr>
                </a:solidFill>
              </a:defRPr>
            </a:lvl1pPr>
            <a:lvl2pPr>
              <a:defRPr sz="1050">
                <a:solidFill>
                  <a:schemeClr val="accent6">
                    <a:lumMod val="50000"/>
                  </a:schemeClr>
                </a:solidFill>
              </a:defRPr>
            </a:lvl2pPr>
            <a:lvl3pPr>
              <a:defRPr sz="1050">
                <a:solidFill>
                  <a:schemeClr val="accent6">
                    <a:lumMod val="50000"/>
                  </a:schemeClr>
                </a:solidFill>
              </a:defRPr>
            </a:lvl3pPr>
            <a:lvl4pPr>
              <a:defRPr sz="1050">
                <a:solidFill>
                  <a:schemeClr val="accent6">
                    <a:lumMod val="50000"/>
                  </a:schemeClr>
                </a:solidFill>
              </a:defRPr>
            </a:lvl4pPr>
            <a:lvl5pPr>
              <a:defRPr sz="105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42291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Segoe UI" panose="020B0502040204020203" pitchFamily="34" charset="0"/>
              </a:defRPr>
            </a:lvl1pPr>
          </a:lstStyle>
          <a:p>
            <a:fld id="{1D364696-E1F3-49EF-AEC8-730A16D9A23F}" type="datetimeFigureOut">
              <a:rPr lang="en-US" altLang="en-US" smtClean="0"/>
              <a:pPr/>
              <a:t>10/30/2023</a:t>
            </a:fld>
            <a:endParaRPr lang="en-US"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Segoe UI" panose="020B0502040204020203" pitchFamily="34" charset="0"/>
              </a:defRPr>
            </a:lvl1pPr>
          </a:lstStyle>
          <a:p>
            <a:endParaRPr lang="en-US"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Segoe UI" panose="020B0502040204020203" pitchFamily="34" charset="0"/>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690" r:id="rId7"/>
    <p:sldLayoutId id="2147483704" r:id="rId8"/>
    <p:sldLayoutId id="2147483691" r:id="rId9"/>
    <p:sldLayoutId id="214748369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212598" indent="-212598"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rdc.wa.gov/data-dashboards/public-four-year-dashboard#annual-enrollmen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3237548" y="1854994"/>
            <a:ext cx="5646420" cy="1676400"/>
          </a:xfrm>
        </p:spPr>
        <p:txBody>
          <a:bodyPr anchor="ctr">
            <a:noAutofit/>
          </a:bodyPr>
          <a:lstStyle/>
          <a:p>
            <a:pPr eaLnBrk="1" hangingPunct="1"/>
            <a:r>
              <a:rPr lang="en-US" altLang="en-US" sz="3000" b="1" dirty="0">
                <a:solidFill>
                  <a:schemeClr val="accent2"/>
                </a:solidFill>
              </a:rPr>
              <a:t>Higher Education Pre-Meeting</a:t>
            </a:r>
            <a:br>
              <a:rPr lang="en-US" altLang="en-US" sz="3000" b="1" dirty="0">
                <a:solidFill>
                  <a:schemeClr val="accent2"/>
                </a:solidFill>
              </a:rPr>
            </a:br>
            <a:r>
              <a:rPr lang="en-US" altLang="en-US" sz="3000" b="1" dirty="0">
                <a:solidFill>
                  <a:schemeClr val="accent2"/>
                </a:solidFill>
              </a:rPr>
              <a:t>Centennial Accord</a:t>
            </a:r>
            <a:br>
              <a:rPr lang="en-US" altLang="en-US" sz="3000" b="1" dirty="0">
                <a:solidFill>
                  <a:schemeClr val="accent2"/>
                </a:solidFill>
              </a:rPr>
            </a:br>
            <a:r>
              <a:rPr lang="en-US" altLang="en-US" sz="3000" b="1" dirty="0">
                <a:solidFill>
                  <a:schemeClr val="accent2"/>
                </a:solidFill>
              </a:rPr>
              <a:t>October 30, 2023</a:t>
            </a:r>
            <a:endParaRPr lang="en-US" altLang="en-US" sz="3000" b="1" dirty="0">
              <a:solidFill>
                <a:schemeClr val="accent2"/>
              </a:solidFill>
              <a:latin typeface="+mn-lt"/>
            </a:endParaRPr>
          </a:p>
        </p:txBody>
      </p:sp>
      <p:sp>
        <p:nvSpPr>
          <p:cNvPr id="2" name="Rectangle 2">
            <a:extLst>
              <a:ext uri="{FF2B5EF4-FFF2-40B4-BE49-F238E27FC236}">
                <a16:creationId xmlns:a16="http://schemas.microsoft.com/office/drawing/2014/main" id="{54F64665-CB02-072D-4636-A05A2A7DF278}"/>
              </a:ext>
            </a:extLst>
          </p:cNvPr>
          <p:cNvSpPr>
            <a:spLocks noGrp="1" noChangeArrowheads="1"/>
          </p:cNvSpPr>
          <p:nvPr>
            <p:ph type="ctrTitle" idx="4294967295"/>
          </p:nvPr>
        </p:nvSpPr>
        <p:spPr>
          <a:xfrm>
            <a:off x="3237547" y="3888581"/>
            <a:ext cx="5906453" cy="1676400"/>
          </a:xfrm>
        </p:spPr>
        <p:txBody>
          <a:bodyPr anchor="ctr">
            <a:noAutofit/>
          </a:bodyPr>
          <a:lstStyle/>
          <a:p>
            <a:pPr eaLnBrk="1" hangingPunct="1"/>
            <a:r>
              <a:rPr lang="en-US" altLang="en-US" sz="1800" dirty="0">
                <a:solidFill>
                  <a:schemeClr val="accent6">
                    <a:lumMod val="50000"/>
                  </a:schemeClr>
                </a:solidFill>
                <a:latin typeface="+mn-lt"/>
              </a:rPr>
              <a:t>Zoe Higheagle Strong, PhD</a:t>
            </a:r>
            <a:br>
              <a:rPr lang="en-US" altLang="en-US" sz="1800" dirty="0">
                <a:solidFill>
                  <a:schemeClr val="accent6">
                    <a:lumMod val="50000"/>
                  </a:schemeClr>
                </a:solidFill>
                <a:latin typeface="+mn-lt"/>
              </a:rPr>
            </a:br>
            <a:r>
              <a:rPr lang="en-US" sz="1800" i="1" dirty="0" err="1">
                <a:solidFill>
                  <a:schemeClr val="accent6">
                    <a:lumMod val="50000"/>
                  </a:schemeClr>
                </a:solidFill>
                <a:latin typeface="+mn-lt"/>
                <a:ea typeface="Calibri" panose="020F0502020204030204" pitchFamily="34" charset="0"/>
              </a:rPr>
              <a:t>Nimíipuu</a:t>
            </a:r>
            <a:r>
              <a:rPr lang="en-US" sz="1800" i="1" dirty="0">
                <a:solidFill>
                  <a:schemeClr val="accent6">
                    <a:lumMod val="50000"/>
                  </a:schemeClr>
                </a:solidFill>
                <a:latin typeface="+mn-lt"/>
                <a:ea typeface="Calibri" panose="020F0502020204030204" pitchFamily="34" charset="0"/>
              </a:rPr>
              <a:t> (Nez Perce) Tribe</a:t>
            </a:r>
            <a:br>
              <a:rPr lang="en-US" sz="1800" i="1" dirty="0">
                <a:solidFill>
                  <a:schemeClr val="accent6">
                    <a:lumMod val="50000"/>
                  </a:schemeClr>
                </a:solidFill>
                <a:latin typeface="+mn-lt"/>
                <a:ea typeface="Calibri" panose="020F0502020204030204" pitchFamily="34" charset="0"/>
              </a:rPr>
            </a:br>
            <a:r>
              <a:rPr lang="en-US" sz="1800" dirty="0">
                <a:solidFill>
                  <a:schemeClr val="accent6">
                    <a:lumMod val="50000"/>
                  </a:schemeClr>
                </a:solidFill>
                <a:latin typeface="+mn-lt"/>
                <a:ea typeface="Calibri" panose="020F0502020204030204" pitchFamily="34" charset="0"/>
              </a:rPr>
              <a:t>Vice Provost &amp; Tribal Liaison to the President</a:t>
            </a:r>
            <a:br>
              <a:rPr lang="en-US" sz="1800" dirty="0">
                <a:solidFill>
                  <a:schemeClr val="accent6">
                    <a:lumMod val="50000"/>
                  </a:schemeClr>
                </a:solidFill>
                <a:latin typeface="+mn-lt"/>
                <a:ea typeface="Calibri" panose="020F0502020204030204" pitchFamily="34" charset="0"/>
              </a:rPr>
            </a:br>
            <a:r>
              <a:rPr lang="en-US" sz="1800" dirty="0">
                <a:solidFill>
                  <a:schemeClr val="accent6">
                    <a:lumMod val="50000"/>
                  </a:schemeClr>
                </a:solidFill>
                <a:latin typeface="+mn-lt"/>
                <a:ea typeface="Calibri" panose="020F0502020204030204" pitchFamily="34" charset="0"/>
              </a:rPr>
              <a:t>Washington State University</a:t>
            </a:r>
            <a:br>
              <a:rPr lang="en-US" sz="1800" dirty="0">
                <a:solidFill>
                  <a:schemeClr val="accent6">
                    <a:lumMod val="50000"/>
                  </a:schemeClr>
                </a:solidFill>
                <a:latin typeface="+mn-lt"/>
                <a:ea typeface="Calibri" panose="020F0502020204030204" pitchFamily="34" charset="0"/>
              </a:rPr>
            </a:br>
            <a:br>
              <a:rPr lang="en-US" sz="1800" dirty="0">
                <a:solidFill>
                  <a:schemeClr val="accent6">
                    <a:lumMod val="50000"/>
                  </a:schemeClr>
                </a:solidFill>
                <a:latin typeface="+mn-lt"/>
                <a:ea typeface="Calibri" panose="020F0502020204030204" pitchFamily="34" charset="0"/>
              </a:rPr>
            </a:br>
            <a:r>
              <a:rPr lang="en-US" sz="1800" dirty="0">
                <a:solidFill>
                  <a:schemeClr val="accent6">
                    <a:lumMod val="50000"/>
                  </a:schemeClr>
                </a:solidFill>
                <a:latin typeface="+mn-lt"/>
                <a:ea typeface="Calibri" panose="020F0502020204030204" pitchFamily="34" charset="0"/>
              </a:rPr>
              <a:t>Chair, ATNI Higher Education Subcommittee</a:t>
            </a:r>
            <a:br>
              <a:rPr lang="en-US" sz="1800" dirty="0">
                <a:solidFill>
                  <a:schemeClr val="accent6">
                    <a:lumMod val="50000"/>
                  </a:schemeClr>
                </a:solidFill>
                <a:latin typeface="+mn-lt"/>
                <a:ea typeface="Calibri" panose="020F0502020204030204" pitchFamily="34" charset="0"/>
              </a:rPr>
            </a:br>
            <a:r>
              <a:rPr lang="en-US" sz="1800" dirty="0">
                <a:solidFill>
                  <a:schemeClr val="accent6">
                    <a:lumMod val="50000"/>
                  </a:schemeClr>
                </a:solidFill>
                <a:latin typeface="+mn-lt"/>
                <a:ea typeface="Calibri" panose="020F0502020204030204" pitchFamily="34" charset="0"/>
              </a:rPr>
              <a:t>Member, OSPI Washington State Native American Education Advisory Committee</a:t>
            </a:r>
            <a:br>
              <a:rPr lang="en-US" sz="1800" dirty="0">
                <a:solidFill>
                  <a:schemeClr val="accent6">
                    <a:lumMod val="50000"/>
                  </a:schemeClr>
                </a:solidFill>
                <a:latin typeface="+mn-lt"/>
                <a:ea typeface="Calibri" panose="020F0502020204030204" pitchFamily="34" charset="0"/>
              </a:rPr>
            </a:br>
            <a:br>
              <a:rPr lang="en-US" sz="1800" dirty="0">
                <a:solidFill>
                  <a:schemeClr val="accent6">
                    <a:lumMod val="50000"/>
                  </a:schemeClr>
                </a:solidFill>
                <a:latin typeface="+mn-lt"/>
                <a:ea typeface="Calibri" panose="020F0502020204030204" pitchFamily="34" charset="0"/>
              </a:rPr>
            </a:br>
            <a:r>
              <a:rPr lang="en-US" sz="1800" dirty="0">
                <a:solidFill>
                  <a:schemeClr val="accent6">
                    <a:lumMod val="50000"/>
                  </a:schemeClr>
                </a:solidFill>
                <a:latin typeface="+mn-lt"/>
                <a:ea typeface="Calibri" panose="020F0502020204030204" pitchFamily="34" charset="0"/>
              </a:rPr>
              <a:t>zoe.strong@wsu.edu | 509-335-2925</a:t>
            </a:r>
            <a:br>
              <a:rPr lang="en-US" altLang="en-US" sz="1800" b="1" dirty="0">
                <a:solidFill>
                  <a:schemeClr val="bg1">
                    <a:lumMod val="65000"/>
                    <a:lumOff val="35000"/>
                  </a:schemeClr>
                </a:solidFill>
                <a:latin typeface="+mn-lt"/>
              </a:rPr>
            </a:br>
            <a:r>
              <a:rPr lang="en-US" altLang="en-US" sz="1800" b="1" dirty="0">
                <a:solidFill>
                  <a:schemeClr val="bg1">
                    <a:lumMod val="65000"/>
                    <a:lumOff val="35000"/>
                  </a:schemeClr>
                </a:solidFill>
                <a:latin typeface="+mn-lt"/>
              </a:rPr>
              <a:t> </a:t>
            </a: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a:xfrm>
            <a:off x="450056" y="1101327"/>
            <a:ext cx="4857750" cy="891779"/>
          </a:xfrm>
        </p:spPr>
        <p:txBody>
          <a:bodyPr/>
          <a:lstStyle/>
          <a:p>
            <a:r>
              <a:rPr lang="en-US" dirty="0"/>
              <a:t>Topics of Discussion</a:t>
            </a:r>
          </a:p>
          <a:p>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450055" y="1678781"/>
            <a:ext cx="4857751" cy="4006454"/>
          </a:xfrm>
        </p:spPr>
        <p:txBody>
          <a:bodyPr vert="horz" lIns="68580" tIns="34290" rIns="68580" bIns="34290" rtlCol="0" anchor="t">
            <a:normAutofit fontScale="25000" lnSpcReduction="20000"/>
          </a:bodyPr>
          <a:lstStyle/>
          <a:p>
            <a:r>
              <a:rPr lang="en-US" altLang="en-US" sz="4800" dirty="0">
                <a:latin typeface="+mj-lt"/>
              </a:rPr>
              <a:t>Native Identification &amp; Data Problems in Higher Education </a:t>
            </a:r>
          </a:p>
          <a:p>
            <a:pPr marL="342900" lvl="1" indent="-214313">
              <a:lnSpc>
                <a:spcPct val="115000"/>
              </a:lnSpc>
              <a:spcBef>
                <a:spcPts val="0"/>
              </a:spcBef>
            </a:pPr>
            <a:r>
              <a:rPr lang="en-US" sz="3900" dirty="0">
                <a:ea typeface="Calibri" panose="020F0502020204030204" pitchFamily="34" charset="0"/>
                <a:cs typeface="Times New Roman" panose="02020603050405020304" pitchFamily="18" charset="0"/>
              </a:rPr>
              <a:t>Current Race/Ethnicity reporting practices from the Office of Management and Budget (OMB) create aggregate student groups based around the two-part ethnicity question: 1. </a:t>
            </a:r>
            <a:r>
              <a:rPr lang="en-US" sz="3900" u="sng" dirty="0">
                <a:ea typeface="Calibri" panose="020F0502020204030204" pitchFamily="34" charset="0"/>
                <a:cs typeface="Times New Roman" panose="02020603050405020304" pitchFamily="18" charset="0"/>
              </a:rPr>
              <a:t>Hispanic or Latino, or Not Hispanic and Latino</a:t>
            </a:r>
            <a:r>
              <a:rPr lang="en-US" sz="3900" dirty="0">
                <a:ea typeface="Calibri" panose="020F0502020204030204" pitchFamily="34" charset="0"/>
                <a:cs typeface="Times New Roman" panose="02020603050405020304" pitchFamily="18" charset="0"/>
              </a:rPr>
              <a:t>. 2. </a:t>
            </a:r>
            <a:r>
              <a:rPr lang="en-US" sz="3900" u="sng" dirty="0">
                <a:ea typeface="Calibri" panose="020F0502020204030204" pitchFamily="34" charset="0"/>
                <a:cs typeface="Times New Roman" panose="02020603050405020304" pitchFamily="18" charset="0"/>
              </a:rPr>
              <a:t>Racial Category</a:t>
            </a:r>
            <a:r>
              <a:rPr lang="en-US" sz="3900" dirty="0">
                <a:ea typeface="Calibri" panose="020F0502020204030204" pitchFamily="34" charset="0"/>
                <a:cs typeface="Times New Roman" panose="02020603050405020304" pitchFamily="18" charset="0"/>
              </a:rPr>
              <a:t> (e.g.,  American Indian or Alaska Native (AI/AN), White, Black or African American, etc.). </a:t>
            </a:r>
          </a:p>
          <a:p>
            <a:pPr marL="685800" lvl="1" indent="-214313">
              <a:lnSpc>
                <a:spcPct val="115000"/>
              </a:lnSpc>
              <a:spcBef>
                <a:spcPts val="0"/>
              </a:spcBef>
            </a:pPr>
            <a:r>
              <a:rPr lang="en-US" sz="3900" dirty="0">
                <a:ea typeface="Calibri" panose="020F0502020204030204" pitchFamily="34" charset="0"/>
                <a:cs typeface="Times New Roman" panose="02020603050405020304" pitchFamily="18" charset="0"/>
              </a:rPr>
              <a:t>AI/AN students are counted as AI/AN if respondent only selects category. </a:t>
            </a:r>
          </a:p>
          <a:p>
            <a:pPr marL="685800" lvl="1" indent="-214313">
              <a:lnSpc>
                <a:spcPct val="115000"/>
              </a:lnSpc>
              <a:spcBef>
                <a:spcPts val="0"/>
              </a:spcBef>
            </a:pPr>
            <a:r>
              <a:rPr lang="en-US" sz="3900" dirty="0">
                <a:ea typeface="Calibri" panose="020F0502020204030204" pitchFamily="34" charset="0"/>
                <a:cs typeface="Times New Roman" panose="02020603050405020304" pitchFamily="18" charset="0"/>
              </a:rPr>
              <a:t>If they also select Hispanic/Latino, this supersedes other selections, and they are counted only as Hispanic/Latino.</a:t>
            </a:r>
          </a:p>
          <a:p>
            <a:pPr marL="685800" lvl="1" indent="-214313">
              <a:lnSpc>
                <a:spcPct val="115000"/>
              </a:lnSpc>
              <a:spcBef>
                <a:spcPts val="0"/>
              </a:spcBef>
            </a:pPr>
            <a:r>
              <a:rPr lang="en-US" sz="3900" dirty="0">
                <a:ea typeface="Calibri" panose="020F0502020204030204" pitchFamily="34" charset="0"/>
                <a:cs typeface="Times New Roman" panose="02020603050405020304" pitchFamily="18" charset="0"/>
              </a:rPr>
              <a:t>If they don’t select Hispanic/Latino but also select another ethnicity category along with AI/AN, student will be counted as two or more races.   </a:t>
            </a:r>
          </a:p>
          <a:p>
            <a:pPr marL="342900" lvl="1" indent="-214313">
              <a:lnSpc>
                <a:spcPct val="115000"/>
              </a:lnSpc>
              <a:spcBef>
                <a:spcPts val="0"/>
              </a:spcBef>
            </a:pPr>
            <a:r>
              <a:rPr lang="en-US" sz="3900" b="1" dirty="0">
                <a:ea typeface="Calibri" panose="020F0502020204030204" pitchFamily="34" charset="0"/>
                <a:cs typeface="Times New Roman" panose="02020603050405020304" pitchFamily="18" charset="0"/>
              </a:rPr>
              <a:t>Example: </a:t>
            </a:r>
            <a:r>
              <a:rPr lang="en-US" sz="3900" dirty="0">
                <a:solidFill>
                  <a:srgbClr val="1C1C1C"/>
                </a:solidFill>
              </a:rPr>
              <a:t>According to Washington's</a:t>
            </a:r>
            <a:r>
              <a:rPr lang="en-US" sz="3900" u="sng" dirty="0">
                <a:solidFill>
                  <a:srgbClr val="006EB8"/>
                </a:solidFill>
                <a:hlinkClick r:id="rId3"/>
              </a:rPr>
              <a:t> Office of Financial Management</a:t>
            </a:r>
            <a:r>
              <a:rPr lang="en-US" sz="3900" dirty="0">
                <a:solidFill>
                  <a:srgbClr val="1C1C1C"/>
                </a:solidFill>
              </a:rPr>
              <a:t>, of the 137,000 students enrolled at all six of the public four-year colleges and universities, the state counts about 600 undergrads and 200 graduate students as AI/AN, as of fall 2022. WSU alone has over 700 undergrads and 123 grads.</a:t>
            </a:r>
            <a:endParaRPr lang="en-US" sz="3900" dirty="0">
              <a:ea typeface="Calibri" panose="020F0502020204030204" pitchFamily="34" charset="0"/>
              <a:cs typeface="Times New Roman" panose="02020603050405020304" pitchFamily="18" charset="0"/>
            </a:endParaRPr>
          </a:p>
          <a:p>
            <a:pPr marL="342900" lvl="1" indent="-214313">
              <a:lnSpc>
                <a:spcPct val="115000"/>
              </a:lnSpc>
              <a:spcBef>
                <a:spcPts val="0"/>
              </a:spcBef>
            </a:pPr>
            <a:r>
              <a:rPr lang="en-US" sz="3900" b="1" dirty="0">
                <a:ea typeface="Calibri" panose="020F0502020204030204" pitchFamily="34" charset="0"/>
                <a:cs typeface="Times New Roman" panose="02020603050405020304" pitchFamily="18" charset="0"/>
              </a:rPr>
              <a:t>Problem: </a:t>
            </a:r>
            <a:r>
              <a:rPr lang="en-US" sz="3900" dirty="0">
                <a:ea typeface="Calibri" panose="020F0502020204030204" pitchFamily="34" charset="0"/>
                <a:cs typeface="Times New Roman" panose="02020603050405020304" pitchFamily="18" charset="0"/>
              </a:rPr>
              <a:t>This practice significantly undercounts and misidentifies AI/AN students, ignores Tribal affiliation, leads to inaccurate educational data and evidence-based practices, prevents students access to scholarships, resources and opportunities. </a:t>
            </a:r>
          </a:p>
          <a:p>
            <a:r>
              <a:rPr lang="en-US" sz="4800" dirty="0">
                <a:latin typeface="+mj-lt"/>
                <a:ea typeface="Calibri" panose="020F0502020204030204" pitchFamily="34" charset="0"/>
              </a:rPr>
              <a:t>Tribal Liaisons in Higher Education</a:t>
            </a:r>
            <a:endParaRPr lang="en-US" altLang="en-US" sz="4800" dirty="0">
              <a:latin typeface="+mj-lt"/>
            </a:endParaRPr>
          </a:p>
          <a:p>
            <a:pPr marL="342900" lvl="1" indent="-214313">
              <a:lnSpc>
                <a:spcPct val="120000"/>
              </a:lnSpc>
              <a:spcBef>
                <a:spcPts val="0"/>
              </a:spcBef>
            </a:pPr>
            <a:r>
              <a:rPr lang="en-US" sz="3900" dirty="0">
                <a:ea typeface="Calibri" panose="020F0502020204030204" pitchFamily="34" charset="0"/>
                <a:cs typeface="Times New Roman" panose="02020603050405020304" pitchFamily="18" charset="0"/>
              </a:rPr>
              <a:t>ATNI Higher Education Committee facilitates meetings for Tribal Liaisons to share resources, collaborate, and advocate for Native students, programs and services. </a:t>
            </a:r>
          </a:p>
          <a:p>
            <a:pPr marL="342900" lvl="1" indent="-214313">
              <a:lnSpc>
                <a:spcPct val="120000"/>
              </a:lnSpc>
              <a:spcBef>
                <a:spcPts val="0"/>
              </a:spcBef>
              <a:spcAft>
                <a:spcPts val="750"/>
              </a:spcAft>
            </a:pPr>
            <a:r>
              <a:rPr lang="en-US" sz="3900" dirty="0">
                <a:ea typeface="Calibri" panose="020F0502020204030204" pitchFamily="34" charset="0"/>
                <a:cs typeface="Times New Roman" panose="02020603050405020304" pitchFamily="18" charset="0"/>
              </a:rPr>
              <a:t>The Tribal Liaisons express their deepest gratitude for all the Tribal Leaders that serve on their committees and boards, and welcome feedback on how to minimize the burden on Tribes while maximizing the benefit for Tribes and students. </a:t>
            </a:r>
          </a:p>
          <a:p>
            <a:pPr marL="557213" lvl="1" indent="-214313">
              <a:lnSpc>
                <a:spcPct val="115000"/>
              </a:lnSpc>
              <a:spcBef>
                <a:spcPts val="0"/>
              </a:spcBef>
              <a:spcAft>
                <a:spcPts val="750"/>
              </a:spcAft>
            </a:pP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 y="975107"/>
            <a:ext cx="9143999" cy="461665"/>
          </a:xfrm>
        </p:spPr>
        <p:txBody>
          <a:bodyPr/>
          <a:lstStyle/>
          <a:p>
            <a:r>
              <a:rPr lang="en-US" dirty="0"/>
              <a:t>Higher Education Tribal Relations &amp; Liaisons</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331668" y="1616854"/>
            <a:ext cx="3946418" cy="4162440"/>
          </a:xfrm>
        </p:spPr>
        <p:txBody>
          <a:bodyPr/>
          <a:lstStyle/>
          <a:p>
            <a:pPr algn="l"/>
            <a:r>
              <a:rPr lang="en-US" b="1" dirty="0"/>
              <a:t>Eastern Washington University</a:t>
            </a:r>
          </a:p>
          <a:p>
            <a:pPr algn="l"/>
            <a:r>
              <a:rPr lang="en-US" dirty="0"/>
              <a:t>Erin Ross, Director of Tribal Relations</a:t>
            </a:r>
          </a:p>
          <a:p>
            <a:pPr algn="l"/>
            <a:r>
              <a:rPr lang="en-US" dirty="0"/>
              <a:t>eross1@ewu.edu</a:t>
            </a:r>
          </a:p>
          <a:p>
            <a:pPr algn="l"/>
            <a:endParaRPr lang="en-US" b="1" dirty="0"/>
          </a:p>
          <a:p>
            <a:pPr algn="l"/>
            <a:r>
              <a:rPr lang="en-US" b="1" dirty="0"/>
              <a:t>Evergreen State University</a:t>
            </a:r>
          </a:p>
          <a:p>
            <a:pPr algn="l"/>
            <a:r>
              <a:rPr lang="en-US" dirty="0"/>
              <a:t>Lyn Dennis, Tribal Liaison</a:t>
            </a:r>
          </a:p>
          <a:p>
            <a:pPr algn="l"/>
            <a:r>
              <a:rPr lang="en-US" dirty="0"/>
              <a:t>Lyn.dennis@evergreen.edu</a:t>
            </a:r>
          </a:p>
          <a:p>
            <a:pPr algn="l"/>
            <a:endParaRPr lang="en-US" dirty="0"/>
          </a:p>
          <a:p>
            <a:pPr algn="l"/>
            <a:r>
              <a:rPr lang="en-US" b="1" dirty="0"/>
              <a:t>Muckleshoot Tribal College</a:t>
            </a:r>
          </a:p>
          <a:p>
            <a:pPr algn="l"/>
            <a:r>
              <a:rPr lang="en-US" dirty="0"/>
              <a:t>Denise Bill, Executive Director of Adult &amp; Higher Education</a:t>
            </a:r>
          </a:p>
          <a:p>
            <a:pPr algn="l"/>
            <a:r>
              <a:rPr lang="en-US" dirty="0"/>
              <a:t>Denise.bill@muckleshoot.nsn.us</a:t>
            </a:r>
          </a:p>
          <a:p>
            <a:pPr algn="l"/>
            <a:endParaRPr lang="en-US" b="1" dirty="0"/>
          </a:p>
          <a:p>
            <a:pPr algn="l"/>
            <a:r>
              <a:rPr lang="en-US" b="1" dirty="0"/>
              <a:t>Northwest Indian College</a:t>
            </a:r>
          </a:p>
          <a:p>
            <a:pPr algn="l"/>
            <a:r>
              <a:rPr lang="en-US" dirty="0"/>
              <a:t>Justin Guillory, President</a:t>
            </a:r>
          </a:p>
          <a:p>
            <a:pPr algn="l"/>
            <a:r>
              <a:rPr lang="en-US" dirty="0"/>
              <a:t>jguillory@nwic.edu</a:t>
            </a:r>
          </a:p>
          <a:p>
            <a:pPr algn="l"/>
            <a:endParaRPr lang="en-US" dirty="0"/>
          </a:p>
          <a:p>
            <a:pPr algn="l"/>
            <a:r>
              <a:rPr lang="en-US" b="1" dirty="0"/>
              <a:t>University of Idaho</a:t>
            </a:r>
          </a:p>
          <a:p>
            <a:pPr algn="l"/>
            <a:r>
              <a:rPr lang="en-US" dirty="0"/>
              <a:t>Yolonda Bisbee, Executive Director of Tribal Relations</a:t>
            </a:r>
          </a:p>
          <a:p>
            <a:pPr algn="l"/>
            <a:r>
              <a:rPr lang="en-US" dirty="0"/>
              <a:t>yobiz@uidaho.edu</a:t>
            </a:r>
          </a:p>
        </p:txBody>
      </p:sp>
      <p:sp>
        <p:nvSpPr>
          <p:cNvPr id="2" name="Text Placeholder 5">
            <a:extLst>
              <a:ext uri="{FF2B5EF4-FFF2-40B4-BE49-F238E27FC236}">
                <a16:creationId xmlns:a16="http://schemas.microsoft.com/office/drawing/2014/main" id="{9B9E9047-3929-3969-D72B-61EAEFC72039}"/>
              </a:ext>
            </a:extLst>
          </p:cNvPr>
          <p:cNvSpPr txBox="1">
            <a:spLocks/>
          </p:cNvSpPr>
          <p:nvPr/>
        </p:nvSpPr>
        <p:spPr>
          <a:xfrm>
            <a:off x="4572000" y="1616854"/>
            <a:ext cx="4240333" cy="4162440"/>
          </a:xfrm>
          <a:prstGeom prst="rect">
            <a:avLst/>
          </a:prstGeom>
          <a:noFill/>
        </p:spPr>
        <p:txBody>
          <a:bodyPr vert="horz" wrap="square" lIns="0" tIns="0" rIns="0" bIns="0" rtlCol="0">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vl2pPr marL="283464" indent="-283464"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r>
              <a:rPr lang="en-US" sz="1350" b="1" dirty="0"/>
              <a:t>University of Oregon</a:t>
            </a:r>
          </a:p>
          <a:p>
            <a:pPr algn="l" fontAlgn="auto"/>
            <a:r>
              <a:rPr lang="en-US" sz="1350" dirty="0"/>
              <a:t>Jason Younker, Asst VP &amp; Advisor to the President</a:t>
            </a:r>
          </a:p>
          <a:p>
            <a:pPr algn="l" fontAlgn="auto"/>
            <a:r>
              <a:rPr lang="en-US" sz="1350" dirty="0"/>
              <a:t>jyounker@oregon.edu</a:t>
            </a:r>
          </a:p>
          <a:p>
            <a:pPr algn="l" fontAlgn="auto"/>
            <a:endParaRPr lang="en-US" sz="1350" dirty="0"/>
          </a:p>
          <a:p>
            <a:pPr algn="l" fontAlgn="auto"/>
            <a:r>
              <a:rPr lang="en-US" sz="1350" b="1" dirty="0"/>
              <a:t>University of Washington</a:t>
            </a:r>
          </a:p>
          <a:p>
            <a:pPr algn="l" fontAlgn="auto"/>
            <a:r>
              <a:rPr lang="en-US" sz="1350" dirty="0"/>
              <a:t>Sheri Berdine, Director of Tribal Relations</a:t>
            </a:r>
          </a:p>
          <a:p>
            <a:pPr algn="l" fontAlgn="auto"/>
            <a:r>
              <a:rPr lang="en-US" sz="1350" dirty="0"/>
              <a:t>sher04@uw.edu</a:t>
            </a:r>
          </a:p>
          <a:p>
            <a:pPr algn="l" fontAlgn="auto"/>
            <a:endParaRPr lang="en-US" sz="1350" dirty="0"/>
          </a:p>
          <a:p>
            <a:pPr algn="l" fontAlgn="auto"/>
            <a:r>
              <a:rPr lang="en-US" sz="1350" b="1" dirty="0"/>
              <a:t>Washington State University</a:t>
            </a:r>
          </a:p>
          <a:p>
            <a:pPr algn="l" fontAlgn="auto"/>
            <a:r>
              <a:rPr lang="en-US" sz="1350" dirty="0"/>
              <a:t>Zoe Higheagle Strong, Vice Provost &amp; Tribal Liaison to the President</a:t>
            </a:r>
          </a:p>
          <a:p>
            <a:pPr algn="l" fontAlgn="auto"/>
            <a:r>
              <a:rPr lang="en-US" sz="1350" dirty="0"/>
              <a:t>Zoe.strong@wsu.edu</a:t>
            </a:r>
          </a:p>
          <a:p>
            <a:pPr algn="l" fontAlgn="auto"/>
            <a:endParaRPr lang="en-US" sz="1350" dirty="0"/>
          </a:p>
          <a:p>
            <a:pPr algn="l" fontAlgn="auto"/>
            <a:r>
              <a:rPr lang="en-US" sz="1350" b="1" dirty="0"/>
              <a:t>WA State Board Community &amp; Technical Colleges</a:t>
            </a:r>
          </a:p>
          <a:p>
            <a:pPr algn="l" fontAlgn="auto"/>
            <a:r>
              <a:rPr lang="en-US" sz="1350" dirty="0"/>
              <a:t>Brenda </a:t>
            </a:r>
            <a:r>
              <a:rPr lang="en-US" sz="1350" dirty="0" err="1"/>
              <a:t>Breiler</a:t>
            </a:r>
            <a:r>
              <a:rPr lang="en-US" sz="1350" dirty="0"/>
              <a:t>, Director of Tribal Government Affairs</a:t>
            </a:r>
          </a:p>
          <a:p>
            <a:pPr algn="l" fontAlgn="auto"/>
            <a:r>
              <a:rPr lang="en-US" sz="1350" dirty="0"/>
              <a:t>gbreiler@sbctc.edu</a:t>
            </a:r>
          </a:p>
          <a:p>
            <a:pPr algn="l" fontAlgn="auto"/>
            <a:endParaRPr lang="en-US" sz="1350" dirty="0"/>
          </a:p>
          <a:p>
            <a:pPr algn="l" fontAlgn="auto"/>
            <a:r>
              <a:rPr lang="en-US" sz="1350" b="1" dirty="0"/>
              <a:t>Western Washington University</a:t>
            </a:r>
          </a:p>
          <a:p>
            <a:pPr algn="l" fontAlgn="auto"/>
            <a:r>
              <a:rPr lang="en-US" sz="1350" dirty="0"/>
              <a:t>Laural Ballew, Executive Director &amp; Tribal Liaison to the President</a:t>
            </a:r>
          </a:p>
          <a:p>
            <a:pPr algn="l" fontAlgn="auto"/>
            <a:r>
              <a:rPr lang="en-US" sz="1350" dirty="0"/>
              <a:t>Laural.ballew@wwu.edu</a:t>
            </a:r>
          </a:p>
        </p:txBody>
      </p:sp>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60BC-F2C2-4E3E-B238-8214C46CB60C}"/>
              </a:ext>
            </a:extLst>
          </p:cNvPr>
          <p:cNvSpPr>
            <a:spLocks noGrp="1"/>
          </p:cNvSpPr>
          <p:nvPr>
            <p:ph type="title"/>
          </p:nvPr>
        </p:nvSpPr>
        <p:spPr>
          <a:xfrm>
            <a:off x="3899807" y="1092885"/>
            <a:ext cx="4857750" cy="541736"/>
          </a:xfrm>
        </p:spPr>
        <p:txBody>
          <a:bodyPr/>
          <a:lstStyle/>
          <a:p>
            <a:r>
              <a:rPr lang="en-US" dirty="0"/>
              <a:t>Further Discussion</a:t>
            </a:r>
          </a:p>
          <a:p>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3899807" y="1546297"/>
            <a:ext cx="4857750" cy="4298590"/>
          </a:xfrm>
        </p:spPr>
        <p:txBody>
          <a:bodyPr vert="horz" lIns="68580" tIns="34290" rIns="68580" bIns="34290" rtlCol="0" anchor="t">
            <a:normAutofit fontScale="92500" lnSpcReduction="10000"/>
          </a:bodyPr>
          <a:lstStyle/>
          <a:p>
            <a:pPr>
              <a:lnSpc>
                <a:spcPct val="120000"/>
              </a:lnSpc>
            </a:pPr>
            <a:r>
              <a:rPr lang="en-US" sz="1200" dirty="0">
                <a:latin typeface="+mj-lt"/>
                <a:ea typeface="Calibri" panose="020F0502020204030204" pitchFamily="34" charset="0"/>
              </a:rPr>
              <a:t>Growing Collaborations to Bring Evergreen Education and Holistic Support Services to Incarcerated Tribal Relatives</a:t>
            </a:r>
            <a:r>
              <a:rPr lang="en-US" altLang="en-US" sz="1200" dirty="0">
                <a:latin typeface="+mj-lt"/>
              </a:rPr>
              <a:t> </a:t>
            </a:r>
          </a:p>
          <a:p>
            <a:pPr marL="342900" lvl="1">
              <a:lnSpc>
                <a:spcPct val="100000"/>
              </a:lnSpc>
              <a:spcBef>
                <a:spcPts val="0"/>
              </a:spcBef>
            </a:pPr>
            <a:r>
              <a:rPr lang="en-US" sz="1050" dirty="0">
                <a:ea typeface="Calibri" panose="020F0502020204030204" pitchFamily="34" charset="0"/>
                <a:cs typeface="Times New Roman" panose="02020603050405020304" pitchFamily="18" charset="0"/>
              </a:rPr>
              <a:t>Let us not forget about our incarcerated Tribal members.</a:t>
            </a:r>
          </a:p>
          <a:p>
            <a:pPr marL="342900" lvl="1">
              <a:lnSpc>
                <a:spcPct val="100000"/>
              </a:lnSpc>
              <a:spcBef>
                <a:spcPts val="0"/>
              </a:spcBef>
            </a:pPr>
            <a:r>
              <a:rPr lang="en-US" sz="1050" dirty="0">
                <a:ea typeface="Times New Roman" panose="02020603050405020304" pitchFamily="18" charset="0"/>
              </a:rPr>
              <a:t>Building on the longstanding work of Evergreen’s House of Welcome,    </a:t>
            </a:r>
          </a:p>
          <a:p>
            <a:pPr marL="342900" lvl="1">
              <a:lnSpc>
                <a:spcPct val="100000"/>
              </a:lnSpc>
              <a:spcBef>
                <a:spcPts val="0"/>
              </a:spcBef>
              <a:buNone/>
            </a:pPr>
            <a:r>
              <a:rPr lang="en-US" sz="1050" dirty="0">
                <a:ea typeface="Times New Roman" panose="02020603050405020304" pitchFamily="18" charset="0"/>
              </a:rPr>
              <a:t>      Tribal Liaison, and Prison Education and Reentry Support Programs    </a:t>
            </a:r>
          </a:p>
          <a:p>
            <a:pPr marL="342900" lvl="1">
              <a:lnSpc>
                <a:spcPct val="100000"/>
              </a:lnSpc>
              <a:spcBef>
                <a:spcPts val="0"/>
              </a:spcBef>
              <a:buNone/>
            </a:pPr>
            <a:r>
              <a:rPr lang="en-US" sz="1050" dirty="0">
                <a:ea typeface="Times New Roman" panose="02020603050405020304" pitchFamily="18" charset="0"/>
              </a:rPr>
              <a:t>      Collaborators are:</a:t>
            </a:r>
          </a:p>
          <a:p>
            <a:pPr marL="685800" lvl="1">
              <a:lnSpc>
                <a:spcPct val="100000"/>
              </a:lnSpc>
              <a:spcBef>
                <a:spcPts val="0"/>
              </a:spcBef>
            </a:pPr>
            <a:r>
              <a:rPr lang="en-US" sz="1050" dirty="0">
                <a:ea typeface="Times New Roman" panose="02020603050405020304" pitchFamily="18" charset="0"/>
              </a:rPr>
              <a:t>Building partnerships to increase access to Evergreen education and holistic services including resources that will specifically assist incarcerated tribal relatives.</a:t>
            </a:r>
          </a:p>
          <a:p>
            <a:pPr marL="685800" lvl="1">
              <a:lnSpc>
                <a:spcPct val="100000"/>
              </a:lnSpc>
              <a:spcBef>
                <a:spcPts val="0"/>
              </a:spcBef>
            </a:pPr>
            <a:r>
              <a:rPr lang="en-US" sz="1050" dirty="0">
                <a:ea typeface="Times New Roman" panose="02020603050405020304" pitchFamily="18" charset="0"/>
              </a:rPr>
              <a:t>Identifying current barriers for incarcerated and recently released Tribal relatives.</a:t>
            </a:r>
            <a:endParaRPr lang="en-US" sz="1050" dirty="0">
              <a:ea typeface="Calibri" panose="020F0502020204030204" pitchFamily="34" charset="0"/>
              <a:cs typeface="Times New Roman" panose="02020603050405020304" pitchFamily="18" charset="0"/>
            </a:endParaRPr>
          </a:p>
          <a:p>
            <a:pPr>
              <a:lnSpc>
                <a:spcPct val="120000"/>
              </a:lnSpc>
            </a:pPr>
            <a:r>
              <a:rPr lang="en-US" sz="1200" dirty="0">
                <a:latin typeface="+mj-lt"/>
                <a:ea typeface="Calibri" panose="020F0502020204030204" pitchFamily="34" charset="0"/>
              </a:rPr>
              <a:t>WSU Native American Scholarship Program</a:t>
            </a:r>
          </a:p>
          <a:p>
            <a:pPr marL="342900" indent="-214313">
              <a:lnSpc>
                <a:spcPct val="110000"/>
              </a:lnSpc>
              <a:spcBef>
                <a:spcPts val="0"/>
              </a:spcBef>
              <a:buFont typeface="Arial" panose="020B0604020202020204" pitchFamily="34" charset="0"/>
              <a:buChar char="•"/>
            </a:pPr>
            <a:r>
              <a:rPr lang="en-US" altLang="en-US" sz="1050" b="0" dirty="0">
                <a:solidFill>
                  <a:schemeClr val="bg1"/>
                </a:solidFill>
                <a:latin typeface="+mj-lt"/>
              </a:rPr>
              <a:t>HB1399 – Would have established a Native American scholarship program for students who are enrolled in federal recognized Tribes but did not pass. </a:t>
            </a:r>
          </a:p>
          <a:p>
            <a:pPr marL="342900" indent="-214313">
              <a:lnSpc>
                <a:spcPct val="110000"/>
              </a:lnSpc>
              <a:spcBef>
                <a:spcPts val="0"/>
              </a:spcBef>
              <a:buFont typeface="Arial" panose="020B0604020202020204" pitchFamily="34" charset="0"/>
              <a:buChar char="•"/>
            </a:pPr>
            <a:r>
              <a:rPr lang="en-US" altLang="en-US" sz="1050" b="0" dirty="0">
                <a:solidFill>
                  <a:schemeClr val="bg1"/>
                </a:solidFill>
                <a:latin typeface="+mj-lt"/>
              </a:rPr>
              <a:t>WSU, a land grant institution, was founded in 1890 through the Morill Act of 1862 that provided each state with “public” and federal lands that are traced back to the dispossession of Indigenous lands. </a:t>
            </a:r>
          </a:p>
          <a:p>
            <a:pPr marL="342900" indent="-214313">
              <a:lnSpc>
                <a:spcPct val="110000"/>
              </a:lnSpc>
              <a:spcBef>
                <a:spcPts val="0"/>
              </a:spcBef>
              <a:buFont typeface="Arial" panose="020B0604020202020204" pitchFamily="34" charset="0"/>
              <a:buChar char="•"/>
            </a:pPr>
            <a:r>
              <a:rPr lang="en-US" altLang="en-US" sz="1050" b="0" dirty="0">
                <a:solidFill>
                  <a:schemeClr val="bg1"/>
                </a:solidFill>
                <a:latin typeface="+mj-lt"/>
              </a:rPr>
              <a:t>WSU has several programs, scholarships, and services for Native students, and work towards meeting the full cost of attendance for Native students.</a:t>
            </a:r>
          </a:p>
          <a:p>
            <a:pPr marL="342900" indent="-214313">
              <a:lnSpc>
                <a:spcPct val="110000"/>
              </a:lnSpc>
              <a:spcBef>
                <a:spcPts val="0"/>
              </a:spcBef>
              <a:buFont typeface="Arial" panose="020B0604020202020204" pitchFamily="34" charset="0"/>
              <a:buChar char="•"/>
            </a:pPr>
            <a:r>
              <a:rPr lang="en-US" altLang="en-US" sz="1050" b="0" dirty="0">
                <a:solidFill>
                  <a:schemeClr val="bg1"/>
                </a:solidFill>
                <a:latin typeface="+mj-lt"/>
              </a:rPr>
              <a:t>WSU received a budget proviso of $1.2 million, sponsored by Representative Lekanoff to develop and pilot a Native American scholarship program to increase recruitment, retention and graduation of students enrolled in federally recognized tribes. Washington State Tribes and bordering Tribes listed in the American Indian Residency Bill are the funding priority under the proviso.</a:t>
            </a:r>
          </a:p>
          <a:p>
            <a:pPr marL="342900" indent="-214313">
              <a:buFont typeface="Arial" panose="020B0604020202020204" pitchFamily="34" charset="0"/>
              <a:buChar char="•"/>
            </a:pPr>
            <a:endParaRPr lang="en-US" altLang="en-US" sz="1050" b="0" dirty="0">
              <a:solidFill>
                <a:schemeClr val="bg1"/>
              </a:solidFill>
              <a:latin typeface="+mj-lt"/>
            </a:endParaRPr>
          </a:p>
          <a:p>
            <a:endParaRPr lang="en-US" dirty="0"/>
          </a:p>
        </p:txBody>
      </p:sp>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8A48-57B8-480B-912A-B017D739B4D0}"/>
              </a:ext>
            </a:extLst>
          </p:cNvPr>
          <p:cNvSpPr>
            <a:spLocks noGrp="1"/>
          </p:cNvSpPr>
          <p:nvPr>
            <p:ph type="title"/>
          </p:nvPr>
        </p:nvSpPr>
        <p:spPr>
          <a:xfrm>
            <a:off x="537210" y="1227282"/>
            <a:ext cx="8511540" cy="346249"/>
          </a:xfrm>
        </p:spPr>
        <p:txBody>
          <a:bodyPr/>
          <a:lstStyle/>
          <a:p>
            <a:r>
              <a:rPr lang="en-US" sz="2250" dirty="0"/>
              <a:t>Listening Sessions: Establishing a Native Scholarship Program</a:t>
            </a:r>
          </a:p>
        </p:txBody>
      </p:sp>
      <p:sp>
        <p:nvSpPr>
          <p:cNvPr id="11" name="Text Placeholder 9">
            <a:extLst>
              <a:ext uri="{FF2B5EF4-FFF2-40B4-BE49-F238E27FC236}">
                <a16:creationId xmlns:a16="http://schemas.microsoft.com/office/drawing/2014/main" id="{07877F63-C7DB-DFFA-39AA-7EE9782676AA}"/>
              </a:ext>
            </a:extLst>
          </p:cNvPr>
          <p:cNvSpPr>
            <a:spLocks noGrp="1"/>
          </p:cNvSpPr>
          <p:nvPr>
            <p:ph type="body" sz="quarter" idx="13"/>
          </p:nvPr>
        </p:nvSpPr>
        <p:spPr>
          <a:xfrm>
            <a:off x="537210" y="1727836"/>
            <a:ext cx="8001000" cy="782954"/>
          </a:xfrm>
        </p:spPr>
        <p:txBody>
          <a:bodyPr>
            <a:noAutofit/>
          </a:bodyPr>
          <a:lstStyle/>
          <a:p>
            <a:r>
              <a:rPr lang="en-US" sz="1200" b="1" dirty="0">
                <a:ea typeface="Calibri" panose="020F0502020204030204" pitchFamily="34" charset="0"/>
                <a:cs typeface="Times New Roman" panose="02020603050405020304" pitchFamily="18" charset="0"/>
              </a:rPr>
              <a:t>Washington State University Office of Tribal Relations </a:t>
            </a:r>
            <a:r>
              <a:rPr lang="en-US" sz="1200" dirty="0">
                <a:ea typeface="Calibri" panose="020F0502020204030204" pitchFamily="34" charset="0"/>
                <a:cs typeface="Times New Roman" panose="02020603050405020304" pitchFamily="18" charset="0"/>
              </a:rPr>
              <a:t>will conduct </a:t>
            </a:r>
            <a:r>
              <a:rPr lang="en-US" sz="1200" u="sng" dirty="0">
                <a:ea typeface="Calibri" panose="020F0502020204030204" pitchFamily="34" charset="0"/>
                <a:cs typeface="Times New Roman" panose="02020603050405020304" pitchFamily="18" charset="0"/>
              </a:rPr>
              <a:t>Listening Sessions</a:t>
            </a:r>
            <a:r>
              <a:rPr lang="en-US" sz="1200" dirty="0">
                <a:ea typeface="Calibri" panose="020F0502020204030204" pitchFamily="34" charset="0"/>
                <a:cs typeface="Times New Roman" panose="02020603050405020304" pitchFamily="18" charset="0"/>
              </a:rPr>
              <a:t> seeking comment from Tribes regarding the establishment and implementation of a Native American Scholarship Program to help cover the unmet financial cost of attendance for eligible Tribal Students. During the 2023 Washington State Legislation Session, sponsored by Representative Deborah Lekanoff, WSU received a $1.2-million budget proviso to establish and pilot a scholarship program for students who are members of federally recognized Tribes. WSU has also allocated other funding resources to provide wrap-around support and additional scholarship dollars to improve access, persistence, and graduation for Native students. </a:t>
            </a:r>
            <a:r>
              <a:rPr lang="en-US" sz="1200" b="1" dirty="0">
                <a:ea typeface="Calibri" panose="020F0502020204030204" pitchFamily="34" charset="0"/>
                <a:cs typeface="Times New Roman" panose="02020603050405020304" pitchFamily="18" charset="0"/>
              </a:rPr>
              <a:t>Contact: Zoe Higheagle Strong, zoe.strong@wsu.edu </a:t>
            </a:r>
            <a:endParaRPr lang="en-US" altLang="en-US" sz="1200" b="1" dirty="0"/>
          </a:p>
        </p:txBody>
      </p:sp>
      <p:pic>
        <p:nvPicPr>
          <p:cNvPr id="12" name="Picture 11" descr="A circular design with feathers in it&#10;&#10;Description automatically generated">
            <a:extLst>
              <a:ext uri="{FF2B5EF4-FFF2-40B4-BE49-F238E27FC236}">
                <a16:creationId xmlns:a16="http://schemas.microsoft.com/office/drawing/2014/main" id="{061D9232-7570-CE96-9EBD-C609F2F11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28" y="4521993"/>
            <a:ext cx="1315568" cy="1331596"/>
          </a:xfrm>
          <a:prstGeom prst="rect">
            <a:avLst/>
          </a:prstGeom>
        </p:spPr>
      </p:pic>
      <p:pic>
        <p:nvPicPr>
          <p:cNvPr id="13" name="Picture 12" descr="A logo for a company&#10;&#10;Description automatically generated">
            <a:extLst>
              <a:ext uri="{FF2B5EF4-FFF2-40B4-BE49-F238E27FC236}">
                <a16:creationId xmlns:a16="http://schemas.microsoft.com/office/drawing/2014/main" id="{16232080-85EE-3558-3654-1B0F998B1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906" y="5300169"/>
            <a:ext cx="2190750" cy="433388"/>
          </a:xfrm>
          <a:prstGeom prst="rect">
            <a:avLst/>
          </a:prstGeom>
        </p:spPr>
      </p:pic>
      <p:graphicFrame>
        <p:nvGraphicFramePr>
          <p:cNvPr id="14" name="Group 85">
            <a:extLst>
              <a:ext uri="{FF2B5EF4-FFF2-40B4-BE49-F238E27FC236}">
                <a16:creationId xmlns:a16="http://schemas.microsoft.com/office/drawing/2014/main" id="{65B434A0-3F1A-BBC2-F945-02E98DB60FB2}"/>
              </a:ext>
            </a:extLst>
          </p:cNvPr>
          <p:cNvGraphicFramePr>
            <a:graphicFrameLocks/>
          </p:cNvGraphicFramePr>
          <p:nvPr>
            <p:extLst>
              <p:ext uri="{D42A27DB-BD31-4B8C-83A1-F6EECF244321}">
                <p14:modId xmlns:p14="http://schemas.microsoft.com/office/powerpoint/2010/main" val="617414153"/>
              </p:ext>
            </p:extLst>
          </p:nvPr>
        </p:nvGraphicFramePr>
        <p:xfrm>
          <a:off x="1070008" y="3037757"/>
          <a:ext cx="7358658" cy="2479106"/>
        </p:xfrm>
        <a:graphic>
          <a:graphicData uri="http://schemas.openxmlformats.org/drawingml/2006/table">
            <a:tbl>
              <a:tblPr firstRow="1"/>
              <a:tblGrid>
                <a:gridCol w="2425532">
                  <a:extLst>
                    <a:ext uri="{9D8B030D-6E8A-4147-A177-3AD203B41FA5}">
                      <a16:colId xmlns:a16="http://schemas.microsoft.com/office/drawing/2014/main" val="20000"/>
                    </a:ext>
                  </a:extLst>
                </a:gridCol>
                <a:gridCol w="2316893">
                  <a:extLst>
                    <a:ext uri="{9D8B030D-6E8A-4147-A177-3AD203B41FA5}">
                      <a16:colId xmlns:a16="http://schemas.microsoft.com/office/drawing/2014/main" val="20001"/>
                    </a:ext>
                  </a:extLst>
                </a:gridCol>
                <a:gridCol w="2616233">
                  <a:extLst>
                    <a:ext uri="{9D8B030D-6E8A-4147-A177-3AD203B41FA5}">
                      <a16:colId xmlns:a16="http://schemas.microsoft.com/office/drawing/2014/main" val="20005"/>
                    </a:ext>
                  </a:extLst>
                </a:gridCol>
              </a:tblGrid>
              <a:tr h="51086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2"/>
                          </a:solidFill>
                          <a:effectLst/>
                          <a:latin typeface="+mn-lt"/>
                        </a:rPr>
                        <a:t>Virtual Session</a:t>
                      </a:r>
                    </a:p>
                  </a:txBody>
                  <a:tcPr marL="68580" marR="68580" marT="34290" marB="34290"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2"/>
                          </a:solidFill>
                          <a:effectLst/>
                          <a:latin typeface="+mn-lt"/>
                        </a:rPr>
                        <a:t>Virtual Session</a:t>
                      </a:r>
                    </a:p>
                  </a:txBody>
                  <a:tcPr marL="68580" marR="68580" marT="34290" marB="34290"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2"/>
                          </a:solidFill>
                          <a:effectLst/>
                          <a:latin typeface="+mn-lt"/>
                        </a:rPr>
                        <a:t>Muckleshoot Tribal College</a:t>
                      </a:r>
                    </a:p>
                  </a:txBody>
                  <a:tcPr marL="68580" marR="68580" marT="34290" marB="34290"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68246">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Wednesday</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November 8, 2023</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4:00 pm – 5:00 pm</a:t>
                      </a:r>
                    </a:p>
                  </a:txBody>
                  <a:tcPr marL="68580" marR="68580" marT="34290" marB="3429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Thursday</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November 9, 2023</a:t>
                      </a:r>
                    </a:p>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1400" b="0" i="0" u="none" strike="noStrike" cap="none" normalizeH="0" baseline="0" dirty="0">
                          <a:ln>
                            <a:noFill/>
                          </a:ln>
                          <a:solidFill>
                            <a:schemeClr val="accent6">
                              <a:lumMod val="50000"/>
                            </a:schemeClr>
                          </a:solidFill>
                          <a:effectLst/>
                          <a:latin typeface="+mn-lt"/>
                        </a:rPr>
                        <a:t>12:00 pm – 1:00 pm</a:t>
                      </a:r>
                    </a:p>
                  </a:txBody>
                  <a:tcPr marL="68580" marR="68580" marT="34290" marB="3429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Tuesday</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November 14, 2023</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11:30 am – 1:00 pm</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100" b="0" i="0" u="none" strike="noStrike" cap="none" normalizeH="0" baseline="0" dirty="0">
                        <a:ln>
                          <a:noFill/>
                        </a:ln>
                        <a:solidFill>
                          <a:schemeClr val="accent6">
                            <a:lumMod val="50000"/>
                          </a:schemeClr>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100" b="0" i="0" u="none" strike="noStrike" cap="none" normalizeH="0" baseline="0" dirty="0">
                          <a:ln>
                            <a:noFill/>
                          </a:ln>
                          <a:solidFill>
                            <a:schemeClr val="accent6">
                              <a:lumMod val="50000"/>
                            </a:schemeClr>
                          </a:solidFill>
                          <a:effectLst/>
                          <a:latin typeface="+mn-lt"/>
                        </a:rPr>
                        <a:t>Lunch will be provided</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100" b="0" i="0" u="none" strike="noStrike" cap="none" normalizeH="0" baseline="0" dirty="0">
                          <a:ln>
                            <a:noFill/>
                          </a:ln>
                          <a:solidFill>
                            <a:schemeClr val="accent6">
                              <a:lumMod val="50000"/>
                            </a:schemeClr>
                          </a:solidFill>
                          <a:effectLst/>
                          <a:latin typeface="+mn-lt"/>
                        </a:rPr>
                        <a:t>RSVP by scanning QR code on the left, or email </a:t>
                      </a:r>
                      <a:r>
                        <a:rPr kumimoji="0" lang="en-US" sz="1100" b="0" i="0" u="none" strike="noStrike" cap="none" normalizeH="0" baseline="0" dirty="0" err="1">
                          <a:ln>
                            <a:noFill/>
                          </a:ln>
                          <a:solidFill>
                            <a:schemeClr val="accent6">
                              <a:lumMod val="50000"/>
                            </a:schemeClr>
                          </a:solidFill>
                          <a:effectLst/>
                          <a:latin typeface="+mn-lt"/>
                        </a:rPr>
                        <a:t>tribal.relations@wsu.edu</a:t>
                      </a:r>
                      <a:endParaRPr kumimoji="0" lang="en-US" sz="1100" b="0" i="0" u="none" strike="noStrike" cap="none" normalizeH="0" baseline="0" dirty="0">
                        <a:ln>
                          <a:noFill/>
                        </a:ln>
                        <a:solidFill>
                          <a:schemeClr val="accent6">
                            <a:lumMod val="50000"/>
                          </a:schemeClr>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endParaRPr kumimoji="0" lang="en-US" sz="1100" b="0" i="0" u="none" strike="noStrike" cap="none" normalizeH="0" baseline="0" dirty="0">
                        <a:ln>
                          <a:noFill/>
                        </a:ln>
                        <a:solidFill>
                          <a:schemeClr val="accent6">
                            <a:lumMod val="50000"/>
                          </a:schemeClr>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100" b="0" i="0" u="none" strike="noStrike" cap="none" normalizeH="0" baseline="0" dirty="0">
                        <a:ln>
                          <a:noFill/>
                        </a:ln>
                        <a:solidFill>
                          <a:schemeClr val="accent6">
                            <a:lumMod val="50000"/>
                          </a:schemeClr>
                        </a:solidFill>
                        <a:effectLst/>
                        <a:latin typeface="+mn-lt"/>
                      </a:endParaRPr>
                    </a:p>
                  </a:txBody>
                  <a:tcPr marL="68580" marR="68580" marT="34290" marB="34290"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15ADAA6C-96F5-2EA5-3D52-9F1185E0529A}"/>
              </a:ext>
            </a:extLst>
          </p:cNvPr>
          <p:cNvSpPr txBox="1"/>
          <p:nvPr/>
        </p:nvSpPr>
        <p:spPr>
          <a:xfrm>
            <a:off x="2529181" y="4633105"/>
            <a:ext cx="1388186" cy="646331"/>
          </a:xfrm>
          <a:prstGeom prst="rect">
            <a:avLst/>
          </a:prstGeom>
          <a:noFill/>
        </p:spPr>
        <p:txBody>
          <a:bodyPr wrap="square" rtlCol="0">
            <a:spAutoFit/>
          </a:bodyPr>
          <a:lstStyle/>
          <a:p>
            <a:r>
              <a:rPr lang="en-US" dirty="0">
                <a:solidFill>
                  <a:schemeClr val="bg1"/>
                </a:solidFill>
              </a:rPr>
              <a:t>Scan to register!</a:t>
            </a:r>
          </a:p>
        </p:txBody>
      </p:sp>
      <p:cxnSp>
        <p:nvCxnSpPr>
          <p:cNvPr id="7" name="Curved Connector 6">
            <a:extLst>
              <a:ext uri="{FF2B5EF4-FFF2-40B4-BE49-F238E27FC236}">
                <a16:creationId xmlns:a16="http://schemas.microsoft.com/office/drawing/2014/main" id="{DBAD7ACB-F9B6-E832-46E0-EC9C468D9533}"/>
              </a:ext>
            </a:extLst>
          </p:cNvPr>
          <p:cNvCxnSpPr>
            <a:cxnSpLocks/>
          </p:cNvCxnSpPr>
          <p:nvPr/>
        </p:nvCxnSpPr>
        <p:spPr>
          <a:xfrm>
            <a:off x="2422577" y="5012803"/>
            <a:ext cx="1588109" cy="349976"/>
          </a:xfrm>
          <a:prstGeom prst="curvedConnector3">
            <a:avLst>
              <a:gd name="adj1" fmla="val -28781"/>
            </a:avLst>
          </a:prstGeom>
          <a:ln w="38100">
            <a:tailEnd type="triangle"/>
          </a:ln>
        </p:spPr>
        <p:style>
          <a:lnRef idx="1">
            <a:schemeClr val="dk1"/>
          </a:lnRef>
          <a:fillRef idx="0">
            <a:schemeClr val="dk1"/>
          </a:fillRef>
          <a:effectRef idx="0">
            <a:schemeClr val="dk1"/>
          </a:effectRef>
          <a:fontRef idx="minor">
            <a:schemeClr val="tx1"/>
          </a:fontRef>
        </p:style>
      </p:cxnSp>
      <p:pic>
        <p:nvPicPr>
          <p:cNvPr id="34" name="Picture 33" descr="A qr code on a white background&#10;&#10;Description automatically generated">
            <a:extLst>
              <a:ext uri="{FF2B5EF4-FFF2-40B4-BE49-F238E27FC236}">
                <a16:creationId xmlns:a16="http://schemas.microsoft.com/office/drawing/2014/main" id="{717B5AD5-A8C3-1508-980B-252508DDCFA8}"/>
              </a:ext>
            </a:extLst>
          </p:cNvPr>
          <p:cNvPicPr>
            <a:picLocks noChangeAspect="1"/>
          </p:cNvPicPr>
          <p:nvPr/>
        </p:nvPicPr>
        <p:blipFill>
          <a:blip r:embed="rId5"/>
          <a:stretch>
            <a:fillRect/>
          </a:stretch>
        </p:blipFill>
        <p:spPr>
          <a:xfrm>
            <a:off x="4017328" y="4389571"/>
            <a:ext cx="1464018" cy="1464018"/>
          </a:xfrm>
          <a:prstGeom prst="rect">
            <a:avLst/>
          </a:prstGeom>
        </p:spPr>
      </p:pic>
    </p:spTree>
    <p:extLst>
      <p:ext uri="{BB962C8B-B14F-4D97-AF65-F5344CB8AC3E}">
        <p14:creationId xmlns:p14="http://schemas.microsoft.com/office/powerpoint/2010/main" val="414395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143976" y="2353851"/>
            <a:ext cx="6856048" cy="461665"/>
          </a:xfrm>
        </p:spPr>
        <p:txBody>
          <a:bodyPr/>
          <a:lstStyle/>
          <a:p>
            <a:r>
              <a:rPr lang="en-US" dirty="0"/>
              <a:t>Questions / Comments</a:t>
            </a: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1647231" y="3302779"/>
            <a:ext cx="5849540" cy="1151068"/>
          </a:xfrm>
        </p:spPr>
        <p:txBody>
          <a:bodyPr/>
          <a:lstStyle/>
          <a:p>
            <a:r>
              <a:rPr lang="en-US" altLang="en-US" dirty="0"/>
              <a:t>Contact: Zoe Higheagle Strong</a:t>
            </a:r>
          </a:p>
          <a:p>
            <a:r>
              <a:rPr lang="en-US" altLang="en-US" dirty="0"/>
              <a:t>Zoe.strong@wsu.edu</a:t>
            </a:r>
          </a:p>
          <a:p>
            <a:r>
              <a:rPr lang="en-US" altLang="en-US" dirty="0"/>
              <a:t>(509) 335-2925</a:t>
            </a:r>
          </a:p>
        </p:txBody>
      </p:sp>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8">
      <a:dk1>
        <a:srgbClr val="000000"/>
      </a:dk1>
      <a:lt1>
        <a:srgbClr val="FFFFFF"/>
      </a:lt1>
      <a:dk2>
        <a:srgbClr val="000000"/>
      </a:dk2>
      <a:lt2>
        <a:srgbClr val="E6E6E6"/>
      </a:lt2>
      <a:accent1>
        <a:srgbClr val="F0E6DC"/>
      </a:accent1>
      <a:accent2>
        <a:srgbClr val="BB674B"/>
      </a:accent2>
      <a:accent3>
        <a:srgbClr val="516673"/>
      </a:accent3>
      <a:accent4>
        <a:srgbClr val="CE9061"/>
      </a:accent4>
      <a:accent5>
        <a:srgbClr val="B6B9AE"/>
      </a:accent5>
      <a:accent6>
        <a:srgbClr val="AC7528"/>
      </a:accent6>
      <a:hlink>
        <a:srgbClr val="DDAE6D"/>
      </a:hlink>
      <a:folHlink>
        <a:srgbClr val="C8882E"/>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ve American Heritage Month presentation_TM10238373_Win32_v3" id="{A59F6A07-43C1-4490-A9F5-9BCE9BE7E2FE}" vid="{1738882F-F19B-43CF-9E19-DB53C2DBEFB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8c7f575-d5b4-4a2d-a8bc-636d7aecf67f" xsi:nil="true"/>
    <MediaServiceKeyPoints xmlns="4e8584cf-3eb0-49cb-9e2e-1c0759317580" xsi:nil="true"/>
    <lcf76f155ced4ddcb4097134ff3c332f xmlns="4e8584cf-3eb0-49cb-9e2e-1c075931758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0878F5693BE546909E742522C49650" ma:contentTypeVersion="16" ma:contentTypeDescription="Create a new document." ma:contentTypeScope="" ma:versionID="4e30c3534db7b54841a8d4bbdd3f1d1e">
  <xsd:schema xmlns:xsd="http://www.w3.org/2001/XMLSchema" xmlns:xs="http://www.w3.org/2001/XMLSchema" xmlns:p="http://schemas.microsoft.com/office/2006/metadata/properties" xmlns:ns2="4e8584cf-3eb0-49cb-9e2e-1c0759317580" xmlns:ns3="78c7f575-d5b4-4a2d-a8bc-636d7aecf67f" targetNamespace="http://schemas.microsoft.com/office/2006/metadata/properties" ma:root="true" ma:fieldsID="f635bea503a2bb396aa18963365091a6" ns2:_="" ns3:_="">
    <xsd:import namespace="4e8584cf-3eb0-49cb-9e2e-1c0759317580"/>
    <xsd:import namespace="78c7f575-d5b4-4a2d-a8bc-636d7aecf6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8584cf-3eb0-49cb-9e2e-1c0759317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1da502c-7e40-4002-9fa7-8e5645d13f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c7f575-d5b4-4a2d-a8bc-636d7aecf67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4408417-ca5b-43bf-aa4c-7807bf0d5ef4}" ma:internalName="TaxCatchAll" ma:showField="CatchAllData" ma:web="78c7f575-d5b4-4a2d-a8bc-636d7aecf67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40004F-ECBB-442F-B301-37AB54AF87E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78c7f575-d5b4-4a2d-a8bc-636d7aecf67f"/>
    <ds:schemaRef ds:uri="4e8584cf-3eb0-49cb-9e2e-1c0759317580"/>
  </ds:schemaRefs>
</ds:datastoreItem>
</file>

<file path=customXml/itemProps2.xml><?xml version="1.0" encoding="utf-8"?>
<ds:datastoreItem xmlns:ds="http://schemas.openxmlformats.org/officeDocument/2006/customXml" ds:itemID="{A6FAF1E4-3766-4C7D-A49A-33CF216CB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8584cf-3eb0-49cb-9e2e-1c0759317580"/>
    <ds:schemaRef ds:uri="78c7f575-d5b4-4a2d-a8bc-636d7aecf6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7E98E9-8195-4D38-9683-95341A73803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Native American Heritage Month presentation</Template>
  <TotalTime>229</TotalTime>
  <Words>1043</Words>
  <Application>Microsoft Office PowerPoint</Application>
  <PresentationFormat>Letter Paper (8.5x11 in)</PresentationFormat>
  <Paragraphs>93</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Segoe UI</vt:lpstr>
      <vt:lpstr>Office Theme</vt:lpstr>
      <vt:lpstr>Higher Education Pre-Meeting Centennial Accord October 30, 2023</vt:lpstr>
      <vt:lpstr>Topics of Discussion </vt:lpstr>
      <vt:lpstr>Higher Education Tribal Relations &amp; Liaisons</vt:lpstr>
      <vt:lpstr>Further Discussion </vt:lpstr>
      <vt:lpstr>Listening Sessions: Establishing a Native Scholarship Program</vt:lpstr>
      <vt:lpstr>Questions / Comments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Education Pre-Meeting Centennial Accord October 30, 2023</dc:title>
  <dc:subject/>
  <dc:creator>Strong, Zoe Higheagle</dc:creator>
  <cp:keywords/>
  <dc:description/>
  <cp:lastModifiedBy>Hurtado, Mystique (GOIA)</cp:lastModifiedBy>
  <cp:revision>3</cp:revision>
  <cp:lastPrinted>2023-10-29T20:05:29Z</cp:lastPrinted>
  <dcterms:created xsi:type="dcterms:W3CDTF">2023-10-28T18:29:20Z</dcterms:created>
  <dcterms:modified xsi:type="dcterms:W3CDTF">2023-10-30T16:19:53Z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0x010100F50878F5693BE546909E742522C49650</vt:lpwstr>
  </property>
</Properties>
</file>